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4FA4"/>
    <a:srgbClr val="E8F6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7" d="100"/>
          <a:sy n="67" d="100"/>
        </p:scale>
        <p:origin x="64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uwaseyi Folorunso" userId="ab4409edcc87e26b" providerId="LiveId" clId="{D5839FE1-71AA-4B43-90AF-08EA4B35B6D1}"/>
    <pc:docChg chg="modSld">
      <pc:chgData name="Oluwaseyi Folorunso" userId="ab4409edcc87e26b" providerId="LiveId" clId="{D5839FE1-71AA-4B43-90AF-08EA4B35B6D1}" dt="2024-06-28T09:15:00.473" v="4" actId="1076"/>
      <pc:docMkLst>
        <pc:docMk/>
      </pc:docMkLst>
      <pc:sldChg chg="modSp">
        <pc:chgData name="Oluwaseyi Folorunso" userId="ab4409edcc87e26b" providerId="LiveId" clId="{D5839FE1-71AA-4B43-90AF-08EA4B35B6D1}" dt="2024-06-28T09:11:58.176" v="1" actId="20577"/>
        <pc:sldMkLst>
          <pc:docMk/>
          <pc:sldMk cId="2355145060" sldId="261"/>
        </pc:sldMkLst>
        <pc:spChg chg="mod">
          <ac:chgData name="Oluwaseyi Folorunso" userId="ab4409edcc87e26b" providerId="LiveId" clId="{D5839FE1-71AA-4B43-90AF-08EA4B35B6D1}" dt="2024-06-28T09:11:58.176" v="1" actId="20577"/>
          <ac:spMkLst>
            <pc:docMk/>
            <pc:sldMk cId="2355145060" sldId="261"/>
            <ac:spMk id="25" creationId="{DF8BC4B3-DA06-41DA-A5F9-B4C642F144D1}"/>
          </ac:spMkLst>
        </pc:spChg>
      </pc:sldChg>
      <pc:sldChg chg="modSp">
        <pc:chgData name="Oluwaseyi Folorunso" userId="ab4409edcc87e26b" providerId="LiveId" clId="{D5839FE1-71AA-4B43-90AF-08EA4B35B6D1}" dt="2024-06-28T09:15:00.473" v="4" actId="1076"/>
        <pc:sldMkLst>
          <pc:docMk/>
          <pc:sldMk cId="2909639637" sldId="264"/>
        </pc:sldMkLst>
        <pc:spChg chg="mod">
          <ac:chgData name="Oluwaseyi Folorunso" userId="ab4409edcc87e26b" providerId="LiveId" clId="{D5839FE1-71AA-4B43-90AF-08EA4B35B6D1}" dt="2024-06-28T09:15:00.473" v="4" actId="1076"/>
          <ac:spMkLst>
            <pc:docMk/>
            <pc:sldMk cId="2909639637" sldId="264"/>
            <ac:spMk id="4" creationId="{5767A1DE-2068-4FF7-A29A-89406AC502F4}"/>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6/28/2024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6/28/2024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oleObject" Target="file:///C:\Users\Israel%20Oluwagbemi\Desktop\DLTM%20RETAILWORKBOOK%201.xlsx!Dashboard!%5bDLTM%20RETAILWORKBOOK%201.xlsx%5dDashboard%20Chart%2011"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oleObject" Target="file:///C:\Users\Israel%20Oluwagbemi\Desktop\DLTM%20RETAILWORKBOOK%201.xlsx!Dashboard!%5bDLTM%20RETAILWORKBOOK%201.xlsx%5dDashboard%20Chart%202"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3" Type="http://schemas.openxmlformats.org/officeDocument/2006/relationships/oleObject" Target="file:///C:\Users\Israel%20Oluwagbemi\Desktop\DLTM%20RETAILWORKBOOK%201.xlsx!Dashboard!%5bDLTM%20RETAILWORKBOOK%201.xlsx%5dDashboard%20Chart%204" TargetMode="Externa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3" Type="http://schemas.openxmlformats.org/officeDocument/2006/relationships/oleObject" Target="file:///C:\Users\Israel%20Oluwagbemi\Desktop\DLTM%20RETAILWORKBOOK%201.xlsx!Dashboard!%5bDLTM%20RETAILWORKBOOK%201.xlsx%5dDashboard%20Chart%203" TargetMode="Externa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ED972A0-DA4B-4CDC-B184-9376A9ACDE78}"/>
              </a:ext>
            </a:extLst>
          </p:cNvPr>
          <p:cNvSpPr/>
          <p:nvPr/>
        </p:nvSpPr>
        <p:spPr>
          <a:xfrm>
            <a:off x="-400050" y="1629757"/>
            <a:ext cx="5102038" cy="2417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p>
        </p:txBody>
      </p:sp>
      <p:sp>
        <p:nvSpPr>
          <p:cNvPr id="11" name="Teardrop 10">
            <a:extLst>
              <a:ext uri="{FF2B5EF4-FFF2-40B4-BE49-F238E27FC236}">
                <a16:creationId xmlns:a16="http://schemas.microsoft.com/office/drawing/2014/main" id="{3E0E896B-D397-40B4-9860-47965BA66C90}"/>
              </a:ext>
            </a:extLst>
          </p:cNvPr>
          <p:cNvSpPr/>
          <p:nvPr/>
        </p:nvSpPr>
        <p:spPr>
          <a:xfrm rot="4219082">
            <a:off x="-340658" y="5692374"/>
            <a:ext cx="1465729" cy="1465729"/>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ardrop 11">
            <a:extLst>
              <a:ext uri="{FF2B5EF4-FFF2-40B4-BE49-F238E27FC236}">
                <a16:creationId xmlns:a16="http://schemas.microsoft.com/office/drawing/2014/main" id="{361E823E-F505-4477-BCD3-F749F5294738}"/>
              </a:ext>
            </a:extLst>
          </p:cNvPr>
          <p:cNvSpPr/>
          <p:nvPr/>
        </p:nvSpPr>
        <p:spPr>
          <a:xfrm rot="4219082">
            <a:off x="-497541" y="5925457"/>
            <a:ext cx="1465729" cy="1465729"/>
          </a:xfrm>
          <a:prstGeom prst="teardrop">
            <a:avLst/>
          </a:prstGeom>
          <a:solidFill>
            <a:schemeClr val="bg1"/>
          </a:solidFill>
          <a:ln>
            <a:solidFill>
              <a:srgbClr val="274F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ardrop 12">
            <a:extLst>
              <a:ext uri="{FF2B5EF4-FFF2-40B4-BE49-F238E27FC236}">
                <a16:creationId xmlns:a16="http://schemas.microsoft.com/office/drawing/2014/main" id="{F72F216B-A167-4240-B615-D66D01D5D638}"/>
              </a:ext>
            </a:extLst>
          </p:cNvPr>
          <p:cNvSpPr/>
          <p:nvPr/>
        </p:nvSpPr>
        <p:spPr>
          <a:xfrm>
            <a:off x="544012" y="1075139"/>
            <a:ext cx="4157976" cy="3526619"/>
          </a:xfrm>
          <a:prstGeom prst="teardrop">
            <a:avLst/>
          </a:prstGeom>
          <a:solidFill>
            <a:schemeClr val="bg1"/>
          </a:solidFill>
          <a:ln>
            <a:solidFill>
              <a:srgbClr val="274FA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rgbClr val="274FA4"/>
                </a:solidFill>
              </a:rPr>
              <a:t>REVENUE REPORT</a:t>
            </a:r>
          </a:p>
        </p:txBody>
      </p:sp>
      <p:sp>
        <p:nvSpPr>
          <p:cNvPr id="8" name="Teardrop 7">
            <a:extLst>
              <a:ext uri="{FF2B5EF4-FFF2-40B4-BE49-F238E27FC236}">
                <a16:creationId xmlns:a16="http://schemas.microsoft.com/office/drawing/2014/main" id="{ED3884BB-B2C8-40E7-A843-4EC94160B208}"/>
              </a:ext>
            </a:extLst>
          </p:cNvPr>
          <p:cNvSpPr/>
          <p:nvPr/>
        </p:nvSpPr>
        <p:spPr>
          <a:xfrm>
            <a:off x="5646050" y="-22511"/>
            <a:ext cx="6201931" cy="6201931"/>
          </a:xfrm>
          <a:prstGeom prst="teardrop">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BA914F6E-844C-4419-8E12-8A6543C9DEC8}"/>
              </a:ext>
            </a:extLst>
          </p:cNvPr>
          <p:cNvGrpSpPr/>
          <p:nvPr/>
        </p:nvGrpSpPr>
        <p:grpSpPr>
          <a:xfrm>
            <a:off x="10883153" y="134471"/>
            <a:ext cx="1622611" cy="1698812"/>
            <a:chOff x="10883153" y="134471"/>
            <a:chExt cx="1622611" cy="1698812"/>
          </a:xfrm>
        </p:grpSpPr>
        <p:sp>
          <p:nvSpPr>
            <p:cNvPr id="5" name="Teardrop 4">
              <a:extLst>
                <a:ext uri="{FF2B5EF4-FFF2-40B4-BE49-F238E27FC236}">
                  <a16:creationId xmlns:a16="http://schemas.microsoft.com/office/drawing/2014/main" id="{C02ECCD0-0405-4673-9C3B-BBD6DBF76126}"/>
                </a:ext>
              </a:extLst>
            </p:cNvPr>
            <p:cNvSpPr/>
            <p:nvPr/>
          </p:nvSpPr>
          <p:spPr>
            <a:xfrm>
              <a:off x="11040035" y="134471"/>
              <a:ext cx="1465729" cy="1465729"/>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ardrop 5">
              <a:extLst>
                <a:ext uri="{FF2B5EF4-FFF2-40B4-BE49-F238E27FC236}">
                  <a16:creationId xmlns:a16="http://schemas.microsoft.com/office/drawing/2014/main" id="{6DF76DBF-FB53-46EC-8A89-27A8345F6BB2}"/>
                </a:ext>
              </a:extLst>
            </p:cNvPr>
            <p:cNvSpPr/>
            <p:nvPr/>
          </p:nvSpPr>
          <p:spPr>
            <a:xfrm>
              <a:off x="10883153" y="367554"/>
              <a:ext cx="1465729" cy="1465729"/>
            </a:xfrm>
            <a:prstGeom prst="teardrop">
              <a:avLst/>
            </a:prstGeom>
            <a:solidFill>
              <a:schemeClr val="bg1"/>
            </a:solidFill>
            <a:ln>
              <a:solidFill>
                <a:srgbClr val="274F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51E11F62-A7E7-44DA-B1E7-8507E714DC12}"/>
              </a:ext>
            </a:extLst>
          </p:cNvPr>
          <p:cNvSpPr txBox="1"/>
          <p:nvPr/>
        </p:nvSpPr>
        <p:spPr>
          <a:xfrm>
            <a:off x="2511271" y="4601758"/>
            <a:ext cx="4381434" cy="2031325"/>
          </a:xfrm>
          <a:prstGeom prst="rect">
            <a:avLst/>
          </a:prstGeom>
          <a:noFill/>
        </p:spPr>
        <p:txBody>
          <a:bodyPr wrap="square" rtlCol="0">
            <a:spAutoFit/>
          </a:bodyPr>
          <a:lstStyle/>
          <a:p>
            <a:pPr algn="ctr"/>
            <a:r>
              <a:rPr lang="en-US" b="1" dirty="0">
                <a:latin typeface="Century Gothic" panose="020B0502020202020204" pitchFamily="34" charset="0"/>
              </a:rPr>
              <a:t>FOR DTLM RETAIL</a:t>
            </a:r>
          </a:p>
          <a:p>
            <a:pPr algn="ctr"/>
            <a:r>
              <a:rPr lang="en-US" dirty="0">
                <a:latin typeface="Century Gothic" panose="020B0502020202020204" pitchFamily="34" charset="0"/>
              </a:rPr>
              <a:t>JANUARY – MAY 2024</a:t>
            </a:r>
          </a:p>
          <a:p>
            <a:pPr algn="ctr"/>
            <a:endParaRPr lang="en-US" dirty="0">
              <a:latin typeface="Century Gothic" panose="020B0502020202020204" pitchFamily="34" charset="0"/>
            </a:endParaRPr>
          </a:p>
          <a:p>
            <a:pPr algn="ctr"/>
            <a:r>
              <a:rPr lang="en-US" b="1" dirty="0">
                <a:latin typeface="Century Gothic" panose="020B0502020202020204" pitchFamily="34" charset="0"/>
              </a:rPr>
              <a:t>PRESENTED BY: TEAM 4</a:t>
            </a:r>
          </a:p>
          <a:p>
            <a:pPr algn="ctr"/>
            <a:r>
              <a:rPr lang="en-US" dirty="0">
                <a:latin typeface="Century Gothic" panose="020B0502020202020204" pitchFamily="34" charset="0"/>
              </a:rPr>
              <a:t>OLUWASEYI FOLORUNSO</a:t>
            </a:r>
          </a:p>
          <a:p>
            <a:pPr algn="ctr"/>
            <a:r>
              <a:rPr lang="en-US" dirty="0">
                <a:latin typeface="Century Gothic" panose="020B0502020202020204" pitchFamily="34" charset="0"/>
              </a:rPr>
              <a:t>SENAMI AGUNBIADE</a:t>
            </a:r>
          </a:p>
          <a:p>
            <a:pPr algn="ctr"/>
            <a:r>
              <a:rPr lang="en-US" dirty="0">
                <a:latin typeface="Century Gothic" panose="020B0502020202020204" pitchFamily="34" charset="0"/>
              </a:rPr>
              <a:t>ISRAEL ADEGBILE OLUWAGBEMI</a:t>
            </a:r>
          </a:p>
        </p:txBody>
      </p:sp>
      <p:sp>
        <p:nvSpPr>
          <p:cNvPr id="3" name="TextBox 2">
            <a:extLst>
              <a:ext uri="{FF2B5EF4-FFF2-40B4-BE49-F238E27FC236}">
                <a16:creationId xmlns:a16="http://schemas.microsoft.com/office/drawing/2014/main" id="{809B810C-B405-4A97-B493-2B755244C74A}"/>
              </a:ext>
            </a:extLst>
          </p:cNvPr>
          <p:cNvSpPr txBox="1"/>
          <p:nvPr/>
        </p:nvSpPr>
        <p:spPr>
          <a:xfrm>
            <a:off x="10591800" y="6282648"/>
            <a:ext cx="1465729" cy="400110"/>
          </a:xfrm>
          <a:prstGeom prst="rect">
            <a:avLst/>
          </a:prstGeom>
          <a:noFill/>
        </p:spPr>
        <p:txBody>
          <a:bodyPr wrap="square" rtlCol="0">
            <a:spAutoFit/>
          </a:bodyPr>
          <a:lstStyle/>
          <a:p>
            <a:r>
              <a:rPr lang="en-US" sz="2000" dirty="0"/>
              <a:t>JUNE 2024.</a:t>
            </a:r>
          </a:p>
        </p:txBody>
      </p:sp>
    </p:spTree>
    <p:extLst>
      <p:ext uri="{BB962C8B-B14F-4D97-AF65-F5344CB8AC3E}">
        <p14:creationId xmlns:p14="http://schemas.microsoft.com/office/powerpoint/2010/main" val="24439032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ardrop 6">
            <a:extLst>
              <a:ext uri="{FF2B5EF4-FFF2-40B4-BE49-F238E27FC236}">
                <a16:creationId xmlns:a16="http://schemas.microsoft.com/office/drawing/2014/main" id="{465CC711-80FE-4370-8C64-E32599E57BB2}"/>
              </a:ext>
            </a:extLst>
          </p:cNvPr>
          <p:cNvSpPr/>
          <p:nvPr/>
        </p:nvSpPr>
        <p:spPr>
          <a:xfrm rot="19063579">
            <a:off x="2605814" y="2083865"/>
            <a:ext cx="771791" cy="771791"/>
          </a:xfrm>
          <a:prstGeom prst="teardrop">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ardrop 7">
            <a:extLst>
              <a:ext uri="{FF2B5EF4-FFF2-40B4-BE49-F238E27FC236}">
                <a16:creationId xmlns:a16="http://schemas.microsoft.com/office/drawing/2014/main" id="{343E8B03-7CF1-4432-AC42-360F5D34DD84}"/>
              </a:ext>
            </a:extLst>
          </p:cNvPr>
          <p:cNvSpPr/>
          <p:nvPr/>
        </p:nvSpPr>
        <p:spPr>
          <a:xfrm rot="19063579">
            <a:off x="8969443" y="2083865"/>
            <a:ext cx="771791" cy="771791"/>
          </a:xfrm>
          <a:prstGeom prst="teardrop">
            <a:avLst/>
          </a:prstGeom>
          <a:solidFill>
            <a:schemeClr val="bg1"/>
          </a:solidFill>
          <a:ln>
            <a:solidFill>
              <a:srgbClr val="274F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ardrop 8">
            <a:extLst>
              <a:ext uri="{FF2B5EF4-FFF2-40B4-BE49-F238E27FC236}">
                <a16:creationId xmlns:a16="http://schemas.microsoft.com/office/drawing/2014/main" id="{3B530D24-AF51-4892-BB34-BB9AF5020009}"/>
              </a:ext>
            </a:extLst>
          </p:cNvPr>
          <p:cNvSpPr/>
          <p:nvPr/>
        </p:nvSpPr>
        <p:spPr>
          <a:xfrm rot="19063579">
            <a:off x="5710105" y="2083865"/>
            <a:ext cx="771791" cy="771791"/>
          </a:xfrm>
          <a:prstGeom prst="teardrop">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ardrop 9">
            <a:extLst>
              <a:ext uri="{FF2B5EF4-FFF2-40B4-BE49-F238E27FC236}">
                <a16:creationId xmlns:a16="http://schemas.microsoft.com/office/drawing/2014/main" id="{E7D182A5-4366-4D0A-BC41-890DC584D202}"/>
              </a:ext>
            </a:extLst>
          </p:cNvPr>
          <p:cNvSpPr/>
          <p:nvPr/>
        </p:nvSpPr>
        <p:spPr>
          <a:xfrm rot="19063579">
            <a:off x="2605815" y="2083865"/>
            <a:ext cx="771791" cy="771791"/>
          </a:xfrm>
          <a:prstGeom prst="teardrop">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ardrop 10">
            <a:extLst>
              <a:ext uri="{FF2B5EF4-FFF2-40B4-BE49-F238E27FC236}">
                <a16:creationId xmlns:a16="http://schemas.microsoft.com/office/drawing/2014/main" id="{E4041E14-3EBF-43E9-93BF-FB589C1633B2}"/>
              </a:ext>
            </a:extLst>
          </p:cNvPr>
          <p:cNvSpPr/>
          <p:nvPr/>
        </p:nvSpPr>
        <p:spPr>
          <a:xfrm rot="19063579">
            <a:off x="8969444" y="2083865"/>
            <a:ext cx="771791" cy="771791"/>
          </a:xfrm>
          <a:prstGeom prst="teardrop">
            <a:avLst/>
          </a:prstGeom>
          <a:solidFill>
            <a:schemeClr val="bg1"/>
          </a:solidFill>
          <a:ln>
            <a:solidFill>
              <a:srgbClr val="274F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ardrop 11">
            <a:extLst>
              <a:ext uri="{FF2B5EF4-FFF2-40B4-BE49-F238E27FC236}">
                <a16:creationId xmlns:a16="http://schemas.microsoft.com/office/drawing/2014/main" id="{E6F6E89E-B442-4459-8C93-4D5FEE33FA4D}"/>
              </a:ext>
            </a:extLst>
          </p:cNvPr>
          <p:cNvSpPr/>
          <p:nvPr/>
        </p:nvSpPr>
        <p:spPr>
          <a:xfrm rot="19063579">
            <a:off x="5710106" y="2083865"/>
            <a:ext cx="771791" cy="771791"/>
          </a:xfrm>
          <a:prstGeom prst="teardrop">
            <a:avLst/>
          </a:prstGeom>
          <a:solidFill>
            <a:schemeClr val="bg1"/>
          </a:solidFill>
          <a:ln>
            <a:solidFill>
              <a:srgbClr val="274FA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ardrop 12">
            <a:extLst>
              <a:ext uri="{FF2B5EF4-FFF2-40B4-BE49-F238E27FC236}">
                <a16:creationId xmlns:a16="http://schemas.microsoft.com/office/drawing/2014/main" id="{A72C5528-DA94-4C65-9548-907EC331B908}"/>
              </a:ext>
            </a:extLst>
          </p:cNvPr>
          <p:cNvSpPr/>
          <p:nvPr/>
        </p:nvSpPr>
        <p:spPr>
          <a:xfrm rot="19063579">
            <a:off x="2605816" y="2083865"/>
            <a:ext cx="771791" cy="771791"/>
          </a:xfrm>
          <a:prstGeom prst="teardrop">
            <a:avLst/>
          </a:prstGeom>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ardrop 13">
            <a:extLst>
              <a:ext uri="{FF2B5EF4-FFF2-40B4-BE49-F238E27FC236}">
                <a16:creationId xmlns:a16="http://schemas.microsoft.com/office/drawing/2014/main" id="{3DF588A6-A685-4C76-82BC-A880F15CBD93}"/>
              </a:ext>
            </a:extLst>
          </p:cNvPr>
          <p:cNvSpPr/>
          <p:nvPr/>
        </p:nvSpPr>
        <p:spPr>
          <a:xfrm rot="19063579">
            <a:off x="8969443" y="2083864"/>
            <a:ext cx="771791" cy="771791"/>
          </a:xfrm>
          <a:prstGeom prst="teardrop">
            <a:avLst/>
          </a:prstGeom>
          <a:solidFill>
            <a:srgbClr val="274FA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ardrop 18">
            <a:extLst>
              <a:ext uri="{FF2B5EF4-FFF2-40B4-BE49-F238E27FC236}">
                <a16:creationId xmlns:a16="http://schemas.microsoft.com/office/drawing/2014/main" id="{8D6D8599-DF0A-4EBD-AAC9-94C794F7B32E}"/>
              </a:ext>
            </a:extLst>
          </p:cNvPr>
          <p:cNvSpPr/>
          <p:nvPr/>
        </p:nvSpPr>
        <p:spPr>
          <a:xfrm>
            <a:off x="9691374" y="-487117"/>
            <a:ext cx="2843526" cy="2411758"/>
          </a:xfrm>
          <a:prstGeom prst="teardrop">
            <a:avLst/>
          </a:prstGeom>
          <a:solidFill>
            <a:schemeClr val="bg1"/>
          </a:solidFill>
          <a:ln>
            <a:solidFill>
              <a:srgbClr val="274FA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74FA4"/>
                </a:solidFill>
              </a:rPr>
              <a:t>RECOMMEN-DATION</a:t>
            </a:r>
          </a:p>
        </p:txBody>
      </p:sp>
      <p:sp>
        <p:nvSpPr>
          <p:cNvPr id="2" name="TextBox 1">
            <a:extLst>
              <a:ext uri="{FF2B5EF4-FFF2-40B4-BE49-F238E27FC236}">
                <a16:creationId xmlns:a16="http://schemas.microsoft.com/office/drawing/2014/main" id="{04B19CC4-02A3-467A-A926-9BF79B2CF1C9}"/>
              </a:ext>
            </a:extLst>
          </p:cNvPr>
          <p:cNvSpPr txBox="1"/>
          <p:nvPr/>
        </p:nvSpPr>
        <p:spPr>
          <a:xfrm>
            <a:off x="1474082" y="3200395"/>
            <a:ext cx="3077028" cy="2308324"/>
          </a:xfrm>
          <a:prstGeom prst="rect">
            <a:avLst/>
          </a:prstGeom>
          <a:noFill/>
        </p:spPr>
        <p:txBody>
          <a:bodyPr wrap="square" rtlCol="0">
            <a:spAutoFit/>
          </a:bodyPr>
          <a:lstStyle/>
          <a:p>
            <a:pPr algn="ctr"/>
            <a:r>
              <a:rPr lang="en-US" dirty="0"/>
              <a:t>Adoption of reward mechanism, will help to foster competition amidst sales team and drive more sales. More so, promo sales, discount, gift and vouchers should be provided to customers as a medium of attraction. </a:t>
            </a:r>
          </a:p>
        </p:txBody>
      </p:sp>
      <p:sp>
        <p:nvSpPr>
          <p:cNvPr id="15" name="TextBox 14">
            <a:extLst>
              <a:ext uri="{FF2B5EF4-FFF2-40B4-BE49-F238E27FC236}">
                <a16:creationId xmlns:a16="http://schemas.microsoft.com/office/drawing/2014/main" id="{D0A5C3AB-33F8-4FEF-844C-EE4F548115ED}"/>
              </a:ext>
            </a:extLst>
          </p:cNvPr>
          <p:cNvSpPr txBox="1"/>
          <p:nvPr/>
        </p:nvSpPr>
        <p:spPr>
          <a:xfrm>
            <a:off x="7889394" y="3200395"/>
            <a:ext cx="3077028" cy="2308324"/>
          </a:xfrm>
          <a:prstGeom prst="rect">
            <a:avLst/>
          </a:prstGeom>
          <a:noFill/>
        </p:spPr>
        <p:txBody>
          <a:bodyPr wrap="square" rtlCol="0">
            <a:spAutoFit/>
          </a:bodyPr>
          <a:lstStyle/>
          <a:p>
            <a:pPr algn="ctr"/>
            <a:r>
              <a:rPr lang="en-US" dirty="0"/>
              <a:t>Adoption of good marketing strategy to drive awareness of low performing products and store availability within proximity. Accessing the company's’ strength, weakness, threat and opportunities then implementing right actions.</a:t>
            </a:r>
          </a:p>
        </p:txBody>
      </p:sp>
      <p:sp>
        <p:nvSpPr>
          <p:cNvPr id="16" name="TextBox 15">
            <a:extLst>
              <a:ext uri="{FF2B5EF4-FFF2-40B4-BE49-F238E27FC236}">
                <a16:creationId xmlns:a16="http://schemas.microsoft.com/office/drawing/2014/main" id="{E6269607-E2A2-4926-921D-3EE665E8ABCC}"/>
              </a:ext>
            </a:extLst>
          </p:cNvPr>
          <p:cNvSpPr txBox="1"/>
          <p:nvPr/>
        </p:nvSpPr>
        <p:spPr>
          <a:xfrm>
            <a:off x="4681738" y="3200395"/>
            <a:ext cx="3077028" cy="2585323"/>
          </a:xfrm>
          <a:prstGeom prst="rect">
            <a:avLst/>
          </a:prstGeom>
          <a:noFill/>
        </p:spPr>
        <p:txBody>
          <a:bodyPr wrap="square" rtlCol="0">
            <a:spAutoFit/>
          </a:bodyPr>
          <a:lstStyle/>
          <a:p>
            <a:pPr algn="ctr"/>
            <a:r>
              <a:rPr lang="en-US" dirty="0"/>
              <a:t>More stores should be established or set up to increase accessibility in regions with a good median income.</a:t>
            </a:r>
          </a:p>
          <a:p>
            <a:pPr algn="ctr"/>
            <a:r>
              <a:rPr lang="en-US" dirty="0"/>
              <a:t>In addition, Sales team members should be properly trained on good customer relation as this can help retain customers.</a:t>
            </a:r>
          </a:p>
        </p:txBody>
      </p:sp>
      <p:pic>
        <p:nvPicPr>
          <p:cNvPr id="4" name="Graphic 3">
            <a:extLst>
              <a:ext uri="{FF2B5EF4-FFF2-40B4-BE49-F238E27FC236}">
                <a16:creationId xmlns:a16="http://schemas.microsoft.com/office/drawing/2014/main" id="{F7404B8D-4527-48D4-9B86-B39CFB8B20EF}"/>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2571775" y="2060714"/>
            <a:ext cx="839867" cy="839867"/>
          </a:xfrm>
          <a:prstGeom prst="rect">
            <a:avLst/>
          </a:prstGeom>
        </p:spPr>
      </p:pic>
      <p:pic>
        <p:nvPicPr>
          <p:cNvPr id="5" name="Graphic 4">
            <a:extLst>
              <a:ext uri="{FF2B5EF4-FFF2-40B4-BE49-F238E27FC236}">
                <a16:creationId xmlns:a16="http://schemas.microsoft.com/office/drawing/2014/main" id="{D2468F20-1BFF-425E-A09B-99AD989E4166}"/>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5691470" y="2060714"/>
            <a:ext cx="809059" cy="809059"/>
          </a:xfrm>
          <a:prstGeom prst="rect">
            <a:avLst/>
          </a:prstGeom>
        </p:spPr>
      </p:pic>
      <p:pic>
        <p:nvPicPr>
          <p:cNvPr id="17" name="Graphic 16" descr="Marketing with solid fill">
            <a:extLst>
              <a:ext uri="{FF2B5EF4-FFF2-40B4-BE49-F238E27FC236}">
                <a16:creationId xmlns:a16="http://schemas.microsoft.com/office/drawing/2014/main" id="{27571F58-DB1F-4A4A-9727-38326A32B0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72700" y="2176913"/>
            <a:ext cx="618674" cy="618674"/>
          </a:xfrm>
          <a:prstGeom prst="rect">
            <a:avLst/>
          </a:prstGeom>
        </p:spPr>
      </p:pic>
    </p:spTree>
    <p:extLst>
      <p:ext uri="{BB962C8B-B14F-4D97-AF65-F5344CB8AC3E}">
        <p14:creationId xmlns:p14="http://schemas.microsoft.com/office/powerpoint/2010/main" val="10402530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ircle(in)">
                                      <p:cBhvr>
                                        <p:cTn id="13" dur="2000"/>
                                        <p:tgtEl>
                                          <p:spTgt spid="13"/>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ircle(in)">
                                      <p:cBhvr>
                                        <p:cTn id="16" dur="2000"/>
                                        <p:tgtEl>
                                          <p:spTgt spid="2"/>
                                        </p:tgtEl>
                                      </p:cBhvr>
                                    </p:animEffect>
                                  </p:childTnLst>
                                </p:cTn>
                              </p:par>
                              <p:par>
                                <p:cTn id="17" presetID="6" presetClass="entr" presetSubtype="16"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0"/>
                                        <p:tgtEl>
                                          <p:spTgt spid="9"/>
                                        </p:tgtEl>
                                      </p:cBhvr>
                                    </p:animEffect>
                                    <p:anim calcmode="lin" valueType="num">
                                      <p:cBhvr>
                                        <p:cTn id="25" dur="2000" fill="hold"/>
                                        <p:tgtEl>
                                          <p:spTgt spid="9"/>
                                        </p:tgtEl>
                                        <p:attrNameLst>
                                          <p:attrName>ppt_w</p:attrName>
                                        </p:attrNameLst>
                                      </p:cBhvr>
                                      <p:tavLst>
                                        <p:tav tm="0" fmla="#ppt_w*sin(2.5*pi*$)">
                                          <p:val>
                                            <p:fltVal val="0"/>
                                          </p:val>
                                        </p:tav>
                                        <p:tav tm="100000">
                                          <p:val>
                                            <p:fltVal val="1"/>
                                          </p:val>
                                        </p:tav>
                                      </p:tavLst>
                                    </p:anim>
                                    <p:anim calcmode="lin" valueType="num">
                                      <p:cBhvr>
                                        <p:cTn id="26" dur="2000" fill="hold"/>
                                        <p:tgtEl>
                                          <p:spTgt spid="9"/>
                                        </p:tgtEl>
                                        <p:attrNameLst>
                                          <p:attrName>ppt_h</p:attrName>
                                        </p:attrNameLst>
                                      </p:cBhvr>
                                      <p:tavLst>
                                        <p:tav tm="0">
                                          <p:val>
                                            <p:strVal val="#ppt_h"/>
                                          </p:val>
                                        </p:tav>
                                        <p:tav tm="100000">
                                          <p:val>
                                            <p:strVal val="#ppt_h"/>
                                          </p:val>
                                        </p:tav>
                                      </p:tavLst>
                                    </p:anim>
                                  </p:childTnLst>
                                </p:cTn>
                              </p:par>
                              <p:par>
                                <p:cTn id="27" presetID="45"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000"/>
                                        <p:tgtEl>
                                          <p:spTgt spid="12"/>
                                        </p:tgtEl>
                                      </p:cBhvr>
                                    </p:animEffect>
                                    <p:anim calcmode="lin" valueType="num">
                                      <p:cBhvr>
                                        <p:cTn id="30" dur="2000" fill="hold"/>
                                        <p:tgtEl>
                                          <p:spTgt spid="12"/>
                                        </p:tgtEl>
                                        <p:attrNameLst>
                                          <p:attrName>ppt_w</p:attrName>
                                        </p:attrNameLst>
                                      </p:cBhvr>
                                      <p:tavLst>
                                        <p:tav tm="0" fmla="#ppt_w*sin(2.5*pi*$)">
                                          <p:val>
                                            <p:fltVal val="0"/>
                                          </p:val>
                                        </p:tav>
                                        <p:tav tm="100000">
                                          <p:val>
                                            <p:fltVal val="1"/>
                                          </p:val>
                                        </p:tav>
                                      </p:tavLst>
                                    </p:anim>
                                    <p:anim calcmode="lin" valueType="num">
                                      <p:cBhvr>
                                        <p:cTn id="31" dur="2000" fill="hold"/>
                                        <p:tgtEl>
                                          <p:spTgt spid="12"/>
                                        </p:tgtEl>
                                        <p:attrNameLst>
                                          <p:attrName>ppt_h</p:attrName>
                                        </p:attrNameLst>
                                      </p:cBhvr>
                                      <p:tavLst>
                                        <p:tav tm="0">
                                          <p:val>
                                            <p:strVal val="#ppt_h"/>
                                          </p:val>
                                        </p:tav>
                                        <p:tav tm="100000">
                                          <p:val>
                                            <p:strVal val="#ppt_h"/>
                                          </p:val>
                                        </p:tav>
                                      </p:tavLst>
                                    </p:anim>
                                  </p:childTnLst>
                                </p:cTn>
                              </p:par>
                              <p:par>
                                <p:cTn id="32" presetID="45"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2000"/>
                                        <p:tgtEl>
                                          <p:spTgt spid="16"/>
                                        </p:tgtEl>
                                      </p:cBhvr>
                                    </p:animEffect>
                                    <p:anim calcmode="lin" valueType="num">
                                      <p:cBhvr>
                                        <p:cTn id="35" dur="2000" fill="hold"/>
                                        <p:tgtEl>
                                          <p:spTgt spid="16"/>
                                        </p:tgtEl>
                                        <p:attrNameLst>
                                          <p:attrName>ppt_w</p:attrName>
                                        </p:attrNameLst>
                                      </p:cBhvr>
                                      <p:tavLst>
                                        <p:tav tm="0" fmla="#ppt_w*sin(2.5*pi*$)">
                                          <p:val>
                                            <p:fltVal val="0"/>
                                          </p:val>
                                        </p:tav>
                                        <p:tav tm="100000">
                                          <p:val>
                                            <p:fltVal val="1"/>
                                          </p:val>
                                        </p:tav>
                                      </p:tavLst>
                                    </p:anim>
                                    <p:anim calcmode="lin" valueType="num">
                                      <p:cBhvr>
                                        <p:cTn id="36" dur="2000" fill="hold"/>
                                        <p:tgtEl>
                                          <p:spTgt spid="16"/>
                                        </p:tgtEl>
                                        <p:attrNameLst>
                                          <p:attrName>ppt_h</p:attrName>
                                        </p:attrNameLst>
                                      </p:cBhvr>
                                      <p:tavLst>
                                        <p:tav tm="0">
                                          <p:val>
                                            <p:strVal val="#ppt_h"/>
                                          </p:val>
                                        </p:tav>
                                        <p:tav tm="100000">
                                          <p:val>
                                            <p:strVal val="#ppt_h"/>
                                          </p:val>
                                        </p:tav>
                                      </p:tavLst>
                                    </p:anim>
                                  </p:childTnLst>
                                </p:cTn>
                              </p:par>
                              <p:par>
                                <p:cTn id="37" presetID="45"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000"/>
                                        <p:tgtEl>
                                          <p:spTgt spid="5"/>
                                        </p:tgtEl>
                                      </p:cBhvr>
                                    </p:animEffect>
                                    <p:anim calcmode="lin" valueType="num">
                                      <p:cBhvr>
                                        <p:cTn id="40" dur="2000" fill="hold"/>
                                        <p:tgtEl>
                                          <p:spTgt spid="5"/>
                                        </p:tgtEl>
                                        <p:attrNameLst>
                                          <p:attrName>ppt_w</p:attrName>
                                        </p:attrNameLst>
                                      </p:cBhvr>
                                      <p:tavLst>
                                        <p:tav tm="0" fmla="#ppt_w*sin(2.5*pi*$)">
                                          <p:val>
                                            <p:fltVal val="0"/>
                                          </p:val>
                                        </p:tav>
                                        <p:tav tm="100000">
                                          <p:val>
                                            <p:fltVal val="1"/>
                                          </p:val>
                                        </p:tav>
                                      </p:tavLst>
                                    </p:anim>
                                    <p:anim calcmode="lin" valueType="num">
                                      <p:cBhvr>
                                        <p:cTn id="41"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circle(in)">
                                      <p:cBhvr>
                                        <p:cTn id="46" dur="2000"/>
                                        <p:tgtEl>
                                          <p:spTgt spid="8"/>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circle(in)">
                                      <p:cBhvr>
                                        <p:cTn id="49" dur="2000"/>
                                        <p:tgtEl>
                                          <p:spTgt spid="11"/>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circle(in)">
                                      <p:cBhvr>
                                        <p:cTn id="52" dur="2000"/>
                                        <p:tgtEl>
                                          <p:spTgt spid="14"/>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circle(in)">
                                      <p:cBhvr>
                                        <p:cTn id="55" dur="2000"/>
                                        <p:tgtEl>
                                          <p:spTgt spid="15"/>
                                        </p:tgtEl>
                                      </p:cBhvr>
                                    </p:animEffect>
                                  </p:childTnLst>
                                </p:cTn>
                              </p:par>
                              <p:par>
                                <p:cTn id="56" presetID="6" presetClass="entr" presetSubtype="16"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circle(in)">
                                      <p:cBhvr>
                                        <p:cTn id="58"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2"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ardrop 3">
            <a:extLst>
              <a:ext uri="{FF2B5EF4-FFF2-40B4-BE49-F238E27FC236}">
                <a16:creationId xmlns:a16="http://schemas.microsoft.com/office/drawing/2014/main" id="{5767A1DE-2068-4FF7-A29A-89406AC502F4}"/>
              </a:ext>
            </a:extLst>
          </p:cNvPr>
          <p:cNvSpPr/>
          <p:nvPr/>
        </p:nvSpPr>
        <p:spPr>
          <a:xfrm rot="11804723">
            <a:off x="32194" y="920843"/>
            <a:ext cx="6201931" cy="6201931"/>
          </a:xfrm>
          <a:prstGeom prst="teardrop">
            <a:avLst/>
          </a:prstGeom>
          <a:blipFill>
            <a:blip r:embed="rId2"/>
            <a:stretch>
              <a:fillRect/>
            </a:stretch>
          </a:blipFill>
          <a:ln>
            <a:solidFill>
              <a:srgbClr val="274FA4"/>
            </a:solid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ardrop 4">
            <a:extLst>
              <a:ext uri="{FF2B5EF4-FFF2-40B4-BE49-F238E27FC236}">
                <a16:creationId xmlns:a16="http://schemas.microsoft.com/office/drawing/2014/main" id="{240FA0B8-2E69-4832-A4F3-1B1752F5903D}"/>
              </a:ext>
            </a:extLst>
          </p:cNvPr>
          <p:cNvSpPr/>
          <p:nvPr/>
        </p:nvSpPr>
        <p:spPr>
          <a:xfrm rot="19063579">
            <a:off x="7066676" y="953396"/>
            <a:ext cx="3481718" cy="3481718"/>
          </a:xfrm>
          <a:prstGeom prst="teardrop">
            <a:avLst/>
          </a:prstGeom>
          <a:solidFill>
            <a:schemeClr val="bg1"/>
          </a:solidFill>
          <a:ln>
            <a:solidFill>
              <a:srgbClr val="274FA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rgbClr val="274FA4"/>
                </a:solidFill>
              </a:rPr>
              <a:t>THANK YOU</a:t>
            </a:r>
          </a:p>
        </p:txBody>
      </p:sp>
    </p:spTree>
    <p:extLst>
      <p:ext uri="{BB962C8B-B14F-4D97-AF65-F5344CB8AC3E}">
        <p14:creationId xmlns:p14="http://schemas.microsoft.com/office/powerpoint/2010/main" val="29096396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6015DE4-B2A9-4F6B-8EA8-CABF55A8B58E}"/>
              </a:ext>
            </a:extLst>
          </p:cNvPr>
          <p:cNvGrpSpPr/>
          <p:nvPr/>
        </p:nvGrpSpPr>
        <p:grpSpPr>
          <a:xfrm>
            <a:off x="1429337" y="1112440"/>
            <a:ext cx="3659094" cy="648447"/>
            <a:chOff x="1129552" y="1801905"/>
            <a:chExt cx="3659094" cy="648447"/>
          </a:xfrm>
        </p:grpSpPr>
        <p:sp>
          <p:nvSpPr>
            <p:cNvPr id="4" name="Teardrop 3">
              <a:extLst>
                <a:ext uri="{FF2B5EF4-FFF2-40B4-BE49-F238E27FC236}">
                  <a16:creationId xmlns:a16="http://schemas.microsoft.com/office/drawing/2014/main" id="{051D4E50-8772-4891-8544-4DC98EEED321}"/>
                </a:ext>
              </a:extLst>
            </p:cNvPr>
            <p:cNvSpPr/>
            <p:nvPr/>
          </p:nvSpPr>
          <p:spPr>
            <a:xfrm>
              <a:off x="1129552" y="1801905"/>
              <a:ext cx="648447" cy="648447"/>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01</a:t>
              </a:r>
            </a:p>
          </p:txBody>
        </p:sp>
        <p:sp>
          <p:nvSpPr>
            <p:cNvPr id="9" name="TextBox 8">
              <a:extLst>
                <a:ext uri="{FF2B5EF4-FFF2-40B4-BE49-F238E27FC236}">
                  <a16:creationId xmlns:a16="http://schemas.microsoft.com/office/drawing/2014/main" id="{0A4CECA4-4BA5-4AD8-B2CF-D33244802AB8}"/>
                </a:ext>
              </a:extLst>
            </p:cNvPr>
            <p:cNvSpPr txBox="1"/>
            <p:nvPr/>
          </p:nvSpPr>
          <p:spPr>
            <a:xfrm>
              <a:off x="2031999" y="1895295"/>
              <a:ext cx="2756647" cy="461665"/>
            </a:xfrm>
            <a:prstGeom prst="rect">
              <a:avLst/>
            </a:prstGeom>
            <a:noFill/>
          </p:spPr>
          <p:txBody>
            <a:bodyPr wrap="square" rtlCol="0">
              <a:spAutoFit/>
            </a:bodyPr>
            <a:lstStyle/>
            <a:p>
              <a:r>
                <a:rPr lang="en-US" sz="2400" dirty="0"/>
                <a:t>Overview</a:t>
              </a:r>
            </a:p>
          </p:txBody>
        </p:sp>
      </p:grpSp>
      <p:grpSp>
        <p:nvGrpSpPr>
          <p:cNvPr id="11" name="Group 10">
            <a:extLst>
              <a:ext uri="{FF2B5EF4-FFF2-40B4-BE49-F238E27FC236}">
                <a16:creationId xmlns:a16="http://schemas.microsoft.com/office/drawing/2014/main" id="{3DBEEBCB-4F76-48D4-83DB-31690EA93A1E}"/>
              </a:ext>
            </a:extLst>
          </p:cNvPr>
          <p:cNvGrpSpPr/>
          <p:nvPr/>
        </p:nvGrpSpPr>
        <p:grpSpPr>
          <a:xfrm>
            <a:off x="1428135" y="2006940"/>
            <a:ext cx="3659094" cy="648447"/>
            <a:chOff x="1129552" y="1801905"/>
            <a:chExt cx="3659094" cy="648447"/>
          </a:xfrm>
        </p:grpSpPr>
        <p:sp>
          <p:nvSpPr>
            <p:cNvPr id="12" name="Teardrop 11">
              <a:extLst>
                <a:ext uri="{FF2B5EF4-FFF2-40B4-BE49-F238E27FC236}">
                  <a16:creationId xmlns:a16="http://schemas.microsoft.com/office/drawing/2014/main" id="{621A20E0-9541-45BE-B843-94CBEC10D5BF}"/>
                </a:ext>
              </a:extLst>
            </p:cNvPr>
            <p:cNvSpPr/>
            <p:nvPr/>
          </p:nvSpPr>
          <p:spPr>
            <a:xfrm>
              <a:off x="1129552" y="1801905"/>
              <a:ext cx="648447" cy="648447"/>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02</a:t>
              </a:r>
            </a:p>
          </p:txBody>
        </p:sp>
        <p:sp>
          <p:nvSpPr>
            <p:cNvPr id="13" name="TextBox 12">
              <a:extLst>
                <a:ext uri="{FF2B5EF4-FFF2-40B4-BE49-F238E27FC236}">
                  <a16:creationId xmlns:a16="http://schemas.microsoft.com/office/drawing/2014/main" id="{2568044B-0BAB-4B2E-9321-2C881A2D1C0E}"/>
                </a:ext>
              </a:extLst>
            </p:cNvPr>
            <p:cNvSpPr txBox="1"/>
            <p:nvPr/>
          </p:nvSpPr>
          <p:spPr>
            <a:xfrm>
              <a:off x="2031999" y="1895295"/>
              <a:ext cx="2756647" cy="461665"/>
            </a:xfrm>
            <a:prstGeom prst="rect">
              <a:avLst/>
            </a:prstGeom>
            <a:noFill/>
          </p:spPr>
          <p:txBody>
            <a:bodyPr wrap="square" rtlCol="0">
              <a:spAutoFit/>
            </a:bodyPr>
            <a:lstStyle/>
            <a:p>
              <a:r>
                <a:rPr lang="en-US" sz="2400" dirty="0"/>
                <a:t>Revenue Trend</a:t>
              </a:r>
            </a:p>
          </p:txBody>
        </p:sp>
      </p:grpSp>
      <p:grpSp>
        <p:nvGrpSpPr>
          <p:cNvPr id="17" name="Group 16">
            <a:extLst>
              <a:ext uri="{FF2B5EF4-FFF2-40B4-BE49-F238E27FC236}">
                <a16:creationId xmlns:a16="http://schemas.microsoft.com/office/drawing/2014/main" id="{F3EF81E1-5F38-4174-9F14-27528F05154D}"/>
              </a:ext>
            </a:extLst>
          </p:cNvPr>
          <p:cNvGrpSpPr/>
          <p:nvPr/>
        </p:nvGrpSpPr>
        <p:grpSpPr>
          <a:xfrm>
            <a:off x="1428135" y="2901440"/>
            <a:ext cx="4345056" cy="648447"/>
            <a:chOff x="1129552" y="1801905"/>
            <a:chExt cx="4345056" cy="648447"/>
          </a:xfrm>
        </p:grpSpPr>
        <p:sp>
          <p:nvSpPr>
            <p:cNvPr id="18" name="Teardrop 17">
              <a:extLst>
                <a:ext uri="{FF2B5EF4-FFF2-40B4-BE49-F238E27FC236}">
                  <a16:creationId xmlns:a16="http://schemas.microsoft.com/office/drawing/2014/main" id="{17BEE967-190D-4A6D-9DD1-2267F5BCC987}"/>
                </a:ext>
              </a:extLst>
            </p:cNvPr>
            <p:cNvSpPr/>
            <p:nvPr/>
          </p:nvSpPr>
          <p:spPr>
            <a:xfrm>
              <a:off x="1129552" y="1801905"/>
              <a:ext cx="648447" cy="648447"/>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a:t>
              </a:r>
            </a:p>
          </p:txBody>
        </p:sp>
        <p:sp>
          <p:nvSpPr>
            <p:cNvPr id="19" name="TextBox 18">
              <a:extLst>
                <a:ext uri="{FF2B5EF4-FFF2-40B4-BE49-F238E27FC236}">
                  <a16:creationId xmlns:a16="http://schemas.microsoft.com/office/drawing/2014/main" id="{2C020EAE-9470-40F4-8EB8-4B0A2868E900}"/>
                </a:ext>
              </a:extLst>
            </p:cNvPr>
            <p:cNvSpPr txBox="1"/>
            <p:nvPr/>
          </p:nvSpPr>
          <p:spPr>
            <a:xfrm>
              <a:off x="2031999" y="1895295"/>
              <a:ext cx="3442609" cy="461665"/>
            </a:xfrm>
            <a:prstGeom prst="rect">
              <a:avLst/>
            </a:prstGeom>
            <a:noFill/>
          </p:spPr>
          <p:txBody>
            <a:bodyPr wrap="square" rtlCol="0">
              <a:spAutoFit/>
            </a:bodyPr>
            <a:lstStyle/>
            <a:p>
              <a:r>
                <a:rPr lang="en-US" sz="2400" dirty="0"/>
                <a:t>Top 5 Product by Revenue</a:t>
              </a:r>
            </a:p>
          </p:txBody>
        </p:sp>
      </p:grpSp>
      <p:grpSp>
        <p:nvGrpSpPr>
          <p:cNvPr id="20" name="Group 19">
            <a:extLst>
              <a:ext uri="{FF2B5EF4-FFF2-40B4-BE49-F238E27FC236}">
                <a16:creationId xmlns:a16="http://schemas.microsoft.com/office/drawing/2014/main" id="{C06719BC-1F15-4C54-A29A-30ACE4CE9A94}"/>
              </a:ext>
            </a:extLst>
          </p:cNvPr>
          <p:cNvGrpSpPr/>
          <p:nvPr/>
        </p:nvGrpSpPr>
        <p:grpSpPr>
          <a:xfrm>
            <a:off x="1428135" y="5584938"/>
            <a:ext cx="6631056" cy="830997"/>
            <a:chOff x="1129552" y="1895295"/>
            <a:chExt cx="6631056" cy="830997"/>
          </a:xfrm>
        </p:grpSpPr>
        <p:sp>
          <p:nvSpPr>
            <p:cNvPr id="21" name="Teardrop 20">
              <a:extLst>
                <a:ext uri="{FF2B5EF4-FFF2-40B4-BE49-F238E27FC236}">
                  <a16:creationId xmlns:a16="http://schemas.microsoft.com/office/drawing/2014/main" id="{6B83E123-6FB9-4175-B36E-5485CD2E3541}"/>
                </a:ext>
              </a:extLst>
            </p:cNvPr>
            <p:cNvSpPr/>
            <p:nvPr/>
          </p:nvSpPr>
          <p:spPr>
            <a:xfrm>
              <a:off x="1129552" y="1930297"/>
              <a:ext cx="648447" cy="648447"/>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a:t>
              </a:r>
            </a:p>
          </p:txBody>
        </p:sp>
        <p:sp>
          <p:nvSpPr>
            <p:cNvPr id="22" name="TextBox 21">
              <a:extLst>
                <a:ext uri="{FF2B5EF4-FFF2-40B4-BE49-F238E27FC236}">
                  <a16:creationId xmlns:a16="http://schemas.microsoft.com/office/drawing/2014/main" id="{C2C05D85-68A9-4699-8E86-BCE961032259}"/>
                </a:ext>
              </a:extLst>
            </p:cNvPr>
            <p:cNvSpPr txBox="1"/>
            <p:nvPr/>
          </p:nvSpPr>
          <p:spPr>
            <a:xfrm>
              <a:off x="2031999" y="1895295"/>
              <a:ext cx="5728609" cy="830997"/>
            </a:xfrm>
            <a:prstGeom prst="rect">
              <a:avLst/>
            </a:prstGeom>
            <a:noFill/>
          </p:spPr>
          <p:txBody>
            <a:bodyPr wrap="square" rtlCol="0">
              <a:spAutoFit/>
            </a:bodyPr>
            <a:lstStyle/>
            <a:p>
              <a:r>
                <a:rPr lang="en-US" sz="2400" dirty="0"/>
                <a:t>Top 10 Sales Team by Revenue, Store Count, Median Income and Population.</a:t>
              </a:r>
            </a:p>
          </p:txBody>
        </p:sp>
      </p:grpSp>
      <p:grpSp>
        <p:nvGrpSpPr>
          <p:cNvPr id="23" name="Group 22">
            <a:extLst>
              <a:ext uri="{FF2B5EF4-FFF2-40B4-BE49-F238E27FC236}">
                <a16:creationId xmlns:a16="http://schemas.microsoft.com/office/drawing/2014/main" id="{F9604553-E84D-46A5-AA31-517B3D338CF3}"/>
              </a:ext>
            </a:extLst>
          </p:cNvPr>
          <p:cNvGrpSpPr/>
          <p:nvPr/>
        </p:nvGrpSpPr>
        <p:grpSpPr>
          <a:xfrm>
            <a:off x="1428135" y="3795940"/>
            <a:ext cx="4916556" cy="648447"/>
            <a:chOff x="1129552" y="1801905"/>
            <a:chExt cx="4916556" cy="648447"/>
          </a:xfrm>
        </p:grpSpPr>
        <p:sp>
          <p:nvSpPr>
            <p:cNvPr id="24" name="Teardrop 23">
              <a:extLst>
                <a:ext uri="{FF2B5EF4-FFF2-40B4-BE49-F238E27FC236}">
                  <a16:creationId xmlns:a16="http://schemas.microsoft.com/office/drawing/2014/main" id="{1F6482F4-FF71-46FC-9138-977C23316E7F}"/>
                </a:ext>
              </a:extLst>
            </p:cNvPr>
            <p:cNvSpPr/>
            <p:nvPr/>
          </p:nvSpPr>
          <p:spPr>
            <a:xfrm>
              <a:off x="1129552" y="1801905"/>
              <a:ext cx="648447" cy="648447"/>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04</a:t>
              </a:r>
            </a:p>
          </p:txBody>
        </p:sp>
        <p:sp>
          <p:nvSpPr>
            <p:cNvPr id="25" name="TextBox 24">
              <a:extLst>
                <a:ext uri="{FF2B5EF4-FFF2-40B4-BE49-F238E27FC236}">
                  <a16:creationId xmlns:a16="http://schemas.microsoft.com/office/drawing/2014/main" id="{80CF8CAD-B1A0-4647-9340-FB9605DADFE7}"/>
                </a:ext>
              </a:extLst>
            </p:cNvPr>
            <p:cNvSpPr txBox="1"/>
            <p:nvPr/>
          </p:nvSpPr>
          <p:spPr>
            <a:xfrm>
              <a:off x="2031999" y="1895295"/>
              <a:ext cx="4014109" cy="461665"/>
            </a:xfrm>
            <a:prstGeom prst="rect">
              <a:avLst/>
            </a:prstGeom>
            <a:noFill/>
          </p:spPr>
          <p:txBody>
            <a:bodyPr wrap="square" rtlCol="0">
              <a:spAutoFit/>
            </a:bodyPr>
            <a:lstStyle/>
            <a:p>
              <a:r>
                <a:rPr lang="en-US" sz="2400" dirty="0"/>
                <a:t>Top 10 Sales Team by Revenue</a:t>
              </a:r>
            </a:p>
          </p:txBody>
        </p:sp>
      </p:grpSp>
      <p:sp>
        <p:nvSpPr>
          <p:cNvPr id="26" name="Hexagon 25">
            <a:extLst>
              <a:ext uri="{FF2B5EF4-FFF2-40B4-BE49-F238E27FC236}">
                <a16:creationId xmlns:a16="http://schemas.microsoft.com/office/drawing/2014/main" id="{A72E1710-4571-4A13-8B8E-AAC83D4225F8}"/>
              </a:ext>
            </a:extLst>
          </p:cNvPr>
          <p:cNvSpPr/>
          <p:nvPr/>
        </p:nvSpPr>
        <p:spPr>
          <a:xfrm>
            <a:off x="9158513" y="0"/>
            <a:ext cx="2898629" cy="1112440"/>
          </a:xfrm>
          <a:prstGeom prst="hexagon">
            <a:avLst>
              <a:gd name="adj" fmla="val 25948"/>
              <a:gd name="vf" fmla="val 115470"/>
            </a:avLst>
          </a:prstGeom>
          <a:solidFill>
            <a:srgbClr val="274FA4"/>
          </a:solidFill>
          <a:ln w="5715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chemeClr val="bg1"/>
                </a:solidFill>
              </a:rPr>
              <a:t>CONTENTS</a:t>
            </a:r>
          </a:p>
        </p:txBody>
      </p:sp>
      <p:grpSp>
        <p:nvGrpSpPr>
          <p:cNvPr id="27" name="Group 26">
            <a:extLst>
              <a:ext uri="{FF2B5EF4-FFF2-40B4-BE49-F238E27FC236}">
                <a16:creationId xmlns:a16="http://schemas.microsoft.com/office/drawing/2014/main" id="{55DB3819-14DD-44C5-9845-23DDC54C1D9F}"/>
              </a:ext>
            </a:extLst>
          </p:cNvPr>
          <p:cNvGrpSpPr/>
          <p:nvPr/>
        </p:nvGrpSpPr>
        <p:grpSpPr>
          <a:xfrm>
            <a:off x="1428135" y="4690440"/>
            <a:ext cx="6608229" cy="648447"/>
            <a:chOff x="1129552" y="1801905"/>
            <a:chExt cx="6608229" cy="648447"/>
          </a:xfrm>
        </p:grpSpPr>
        <p:sp>
          <p:nvSpPr>
            <p:cNvPr id="28" name="Teardrop 27">
              <a:extLst>
                <a:ext uri="{FF2B5EF4-FFF2-40B4-BE49-F238E27FC236}">
                  <a16:creationId xmlns:a16="http://schemas.microsoft.com/office/drawing/2014/main" id="{452879CD-D6D2-4607-BF66-EEF14023A0FC}"/>
                </a:ext>
              </a:extLst>
            </p:cNvPr>
            <p:cNvSpPr/>
            <p:nvPr/>
          </p:nvSpPr>
          <p:spPr>
            <a:xfrm>
              <a:off x="1129552" y="1801905"/>
              <a:ext cx="648447" cy="648447"/>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05</a:t>
              </a:r>
            </a:p>
          </p:txBody>
        </p:sp>
        <p:sp>
          <p:nvSpPr>
            <p:cNvPr id="29" name="TextBox 28">
              <a:extLst>
                <a:ext uri="{FF2B5EF4-FFF2-40B4-BE49-F238E27FC236}">
                  <a16:creationId xmlns:a16="http://schemas.microsoft.com/office/drawing/2014/main" id="{A1C3EA5A-B038-4CFB-B306-C498E465CEC3}"/>
                </a:ext>
              </a:extLst>
            </p:cNvPr>
            <p:cNvSpPr txBox="1"/>
            <p:nvPr/>
          </p:nvSpPr>
          <p:spPr>
            <a:xfrm>
              <a:off x="2031998" y="1895295"/>
              <a:ext cx="5705783" cy="461665"/>
            </a:xfrm>
            <a:prstGeom prst="rect">
              <a:avLst/>
            </a:prstGeom>
            <a:noFill/>
          </p:spPr>
          <p:txBody>
            <a:bodyPr wrap="square" rtlCol="0">
              <a:spAutoFit/>
            </a:bodyPr>
            <a:lstStyle/>
            <a:p>
              <a:r>
                <a:rPr lang="en-US" sz="2400" dirty="0"/>
                <a:t>% Revenue Contribution of Product Category</a:t>
              </a:r>
            </a:p>
          </p:txBody>
        </p:sp>
      </p:grpSp>
      <p:pic>
        <p:nvPicPr>
          <p:cNvPr id="6" name="Picture 5">
            <a:extLst>
              <a:ext uri="{FF2B5EF4-FFF2-40B4-BE49-F238E27FC236}">
                <a16:creationId xmlns:a16="http://schemas.microsoft.com/office/drawing/2014/main" id="{CDBB8BF9-9A14-49DE-86B4-3F23DECC504B}"/>
              </a:ext>
            </a:extLst>
          </p:cNvPr>
          <p:cNvPicPr>
            <a:picLocks noChangeAspect="1"/>
          </p:cNvPicPr>
          <p:nvPr/>
        </p:nvPicPr>
        <p:blipFill>
          <a:blip r:embed="rId2"/>
          <a:stretch>
            <a:fillRect/>
          </a:stretch>
        </p:blipFill>
        <p:spPr>
          <a:xfrm>
            <a:off x="7495658" y="1760887"/>
            <a:ext cx="3917443" cy="3917443"/>
          </a:xfrm>
          <a:prstGeom prst="rect">
            <a:avLst/>
          </a:prstGeom>
        </p:spPr>
      </p:pic>
    </p:spTree>
    <p:extLst>
      <p:ext uri="{BB962C8B-B14F-4D97-AF65-F5344CB8AC3E}">
        <p14:creationId xmlns:p14="http://schemas.microsoft.com/office/powerpoint/2010/main" val="278010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2000"/>
                                        <p:tgtEl>
                                          <p:spTgt spid="11"/>
                                        </p:tgtEl>
                                      </p:cBhvr>
                                    </p:animEffect>
                                  </p:childTnLst>
                                </p:cTn>
                              </p:par>
                              <p:par>
                                <p:cTn id="11" presetID="6" presetClass="entr" presetSubtype="16"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ircle(in)">
                                      <p:cBhvr>
                                        <p:cTn id="13" dur="2000"/>
                                        <p:tgtEl>
                                          <p:spTgt spid="17"/>
                                        </p:tgtEl>
                                      </p:cBhvr>
                                    </p:animEffect>
                                  </p:childTnLst>
                                </p:cTn>
                              </p:par>
                              <p:par>
                                <p:cTn id="14" presetID="6" presetClass="entr" presetSubtype="16"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circle(in)">
                                      <p:cBhvr>
                                        <p:cTn id="16" dur="2000"/>
                                        <p:tgtEl>
                                          <p:spTgt spid="20"/>
                                        </p:tgtEl>
                                      </p:cBhvr>
                                    </p:animEffect>
                                  </p:childTnLst>
                                </p:cTn>
                              </p:par>
                              <p:par>
                                <p:cTn id="17" presetID="6" presetClass="entr" presetSubtype="16"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circle(in)">
                                      <p:cBhvr>
                                        <p:cTn id="19" dur="2000"/>
                                        <p:tgtEl>
                                          <p:spTgt spid="23"/>
                                        </p:tgtEl>
                                      </p:cBhvr>
                                    </p:animEffect>
                                  </p:childTnLst>
                                </p:cTn>
                              </p:par>
                              <p:par>
                                <p:cTn id="20" presetID="6" presetClass="entr" presetSubtype="16"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circle(in)">
                                      <p:cBhvr>
                                        <p:cTn id="22"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ardrop 6">
            <a:extLst>
              <a:ext uri="{FF2B5EF4-FFF2-40B4-BE49-F238E27FC236}">
                <a16:creationId xmlns:a16="http://schemas.microsoft.com/office/drawing/2014/main" id="{465CC711-80FE-4370-8C64-E32599E57BB2}"/>
              </a:ext>
            </a:extLst>
          </p:cNvPr>
          <p:cNvSpPr/>
          <p:nvPr/>
        </p:nvSpPr>
        <p:spPr>
          <a:xfrm rot="19063579">
            <a:off x="2605814" y="2083865"/>
            <a:ext cx="771791" cy="771791"/>
          </a:xfrm>
          <a:prstGeom prst="teardrop">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ardrop 7">
            <a:extLst>
              <a:ext uri="{FF2B5EF4-FFF2-40B4-BE49-F238E27FC236}">
                <a16:creationId xmlns:a16="http://schemas.microsoft.com/office/drawing/2014/main" id="{343E8B03-7CF1-4432-AC42-360F5D34DD84}"/>
              </a:ext>
            </a:extLst>
          </p:cNvPr>
          <p:cNvSpPr/>
          <p:nvPr/>
        </p:nvSpPr>
        <p:spPr>
          <a:xfrm rot="19063579">
            <a:off x="8969443" y="2083865"/>
            <a:ext cx="771791" cy="771791"/>
          </a:xfrm>
          <a:prstGeom prst="teardrop">
            <a:avLst/>
          </a:prstGeom>
          <a:solidFill>
            <a:schemeClr val="bg1"/>
          </a:solidFill>
          <a:ln>
            <a:solidFill>
              <a:srgbClr val="274F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ardrop 8">
            <a:extLst>
              <a:ext uri="{FF2B5EF4-FFF2-40B4-BE49-F238E27FC236}">
                <a16:creationId xmlns:a16="http://schemas.microsoft.com/office/drawing/2014/main" id="{3B530D24-AF51-4892-BB34-BB9AF5020009}"/>
              </a:ext>
            </a:extLst>
          </p:cNvPr>
          <p:cNvSpPr/>
          <p:nvPr/>
        </p:nvSpPr>
        <p:spPr>
          <a:xfrm rot="19063579">
            <a:off x="5710105" y="2083865"/>
            <a:ext cx="771791" cy="771791"/>
          </a:xfrm>
          <a:prstGeom prst="teardrop">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ardrop 9">
            <a:extLst>
              <a:ext uri="{FF2B5EF4-FFF2-40B4-BE49-F238E27FC236}">
                <a16:creationId xmlns:a16="http://schemas.microsoft.com/office/drawing/2014/main" id="{E7D182A5-4366-4D0A-BC41-890DC584D202}"/>
              </a:ext>
            </a:extLst>
          </p:cNvPr>
          <p:cNvSpPr/>
          <p:nvPr/>
        </p:nvSpPr>
        <p:spPr>
          <a:xfrm rot="19063579">
            <a:off x="2605815" y="2083865"/>
            <a:ext cx="771791" cy="771791"/>
          </a:xfrm>
          <a:prstGeom prst="teardrop">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ardrop 10">
            <a:extLst>
              <a:ext uri="{FF2B5EF4-FFF2-40B4-BE49-F238E27FC236}">
                <a16:creationId xmlns:a16="http://schemas.microsoft.com/office/drawing/2014/main" id="{E4041E14-3EBF-43E9-93BF-FB589C1633B2}"/>
              </a:ext>
            </a:extLst>
          </p:cNvPr>
          <p:cNvSpPr/>
          <p:nvPr/>
        </p:nvSpPr>
        <p:spPr>
          <a:xfrm rot="19063579">
            <a:off x="8969444" y="2083865"/>
            <a:ext cx="771791" cy="771791"/>
          </a:xfrm>
          <a:prstGeom prst="teardrop">
            <a:avLst/>
          </a:prstGeom>
          <a:solidFill>
            <a:schemeClr val="bg1"/>
          </a:solidFill>
          <a:ln>
            <a:solidFill>
              <a:srgbClr val="274F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ardrop 11">
            <a:extLst>
              <a:ext uri="{FF2B5EF4-FFF2-40B4-BE49-F238E27FC236}">
                <a16:creationId xmlns:a16="http://schemas.microsoft.com/office/drawing/2014/main" id="{E6F6E89E-B442-4459-8C93-4D5FEE33FA4D}"/>
              </a:ext>
            </a:extLst>
          </p:cNvPr>
          <p:cNvSpPr/>
          <p:nvPr/>
        </p:nvSpPr>
        <p:spPr>
          <a:xfrm rot="19063579">
            <a:off x="5710106" y="2083865"/>
            <a:ext cx="771791" cy="771791"/>
          </a:xfrm>
          <a:prstGeom prst="teardrop">
            <a:avLst/>
          </a:prstGeom>
          <a:solidFill>
            <a:schemeClr val="bg1"/>
          </a:solidFill>
          <a:ln>
            <a:solidFill>
              <a:srgbClr val="274FA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ardrop 12">
            <a:extLst>
              <a:ext uri="{FF2B5EF4-FFF2-40B4-BE49-F238E27FC236}">
                <a16:creationId xmlns:a16="http://schemas.microsoft.com/office/drawing/2014/main" id="{A72C5528-DA94-4C65-9548-907EC331B908}"/>
              </a:ext>
            </a:extLst>
          </p:cNvPr>
          <p:cNvSpPr/>
          <p:nvPr/>
        </p:nvSpPr>
        <p:spPr>
          <a:xfrm rot="19063579">
            <a:off x="2605816" y="2083865"/>
            <a:ext cx="771791" cy="771791"/>
          </a:xfrm>
          <a:prstGeom prst="teardrop">
            <a:avLst/>
          </a:prstGeom>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ardrop 13">
            <a:extLst>
              <a:ext uri="{FF2B5EF4-FFF2-40B4-BE49-F238E27FC236}">
                <a16:creationId xmlns:a16="http://schemas.microsoft.com/office/drawing/2014/main" id="{3DF588A6-A685-4C76-82BC-A880F15CBD93}"/>
              </a:ext>
            </a:extLst>
          </p:cNvPr>
          <p:cNvSpPr/>
          <p:nvPr/>
        </p:nvSpPr>
        <p:spPr>
          <a:xfrm rot="19063579">
            <a:off x="8969443" y="2083864"/>
            <a:ext cx="771791" cy="771791"/>
          </a:xfrm>
          <a:prstGeom prst="teardrop">
            <a:avLst/>
          </a:prstGeom>
          <a:solidFill>
            <a:srgbClr val="274FA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ardrop 18">
            <a:extLst>
              <a:ext uri="{FF2B5EF4-FFF2-40B4-BE49-F238E27FC236}">
                <a16:creationId xmlns:a16="http://schemas.microsoft.com/office/drawing/2014/main" id="{8D6D8599-DF0A-4EBD-AAC9-94C794F7B32E}"/>
              </a:ext>
            </a:extLst>
          </p:cNvPr>
          <p:cNvSpPr/>
          <p:nvPr/>
        </p:nvSpPr>
        <p:spPr>
          <a:xfrm>
            <a:off x="9691374" y="-487117"/>
            <a:ext cx="2843526" cy="2411758"/>
          </a:xfrm>
          <a:prstGeom prst="teardrop">
            <a:avLst/>
          </a:prstGeom>
          <a:solidFill>
            <a:schemeClr val="bg1"/>
          </a:solidFill>
          <a:ln>
            <a:solidFill>
              <a:srgbClr val="274FA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74FA4"/>
                </a:solidFill>
              </a:rPr>
              <a:t>OVERVIEW</a:t>
            </a:r>
          </a:p>
        </p:txBody>
      </p:sp>
      <p:sp>
        <p:nvSpPr>
          <p:cNvPr id="2" name="TextBox 1">
            <a:extLst>
              <a:ext uri="{FF2B5EF4-FFF2-40B4-BE49-F238E27FC236}">
                <a16:creationId xmlns:a16="http://schemas.microsoft.com/office/drawing/2014/main" id="{04B19CC4-02A3-467A-A926-9BF79B2CF1C9}"/>
              </a:ext>
            </a:extLst>
          </p:cNvPr>
          <p:cNvSpPr txBox="1"/>
          <p:nvPr/>
        </p:nvSpPr>
        <p:spPr>
          <a:xfrm>
            <a:off x="1474082" y="3200395"/>
            <a:ext cx="3077028" cy="2031325"/>
          </a:xfrm>
          <a:prstGeom prst="rect">
            <a:avLst/>
          </a:prstGeom>
          <a:noFill/>
        </p:spPr>
        <p:txBody>
          <a:bodyPr wrap="square" rtlCol="0">
            <a:spAutoFit/>
          </a:bodyPr>
          <a:lstStyle/>
          <a:p>
            <a:pPr algn="ctr"/>
            <a:r>
              <a:rPr lang="en-US" dirty="0"/>
              <a:t>This report evaluates the company’s financial outcomes from January through May 2024. The analysis covers revenue, profit margins, product sales performance, and Sales team contributions.</a:t>
            </a:r>
          </a:p>
        </p:txBody>
      </p:sp>
      <p:sp>
        <p:nvSpPr>
          <p:cNvPr id="15" name="TextBox 14">
            <a:extLst>
              <a:ext uri="{FF2B5EF4-FFF2-40B4-BE49-F238E27FC236}">
                <a16:creationId xmlns:a16="http://schemas.microsoft.com/office/drawing/2014/main" id="{D0A5C3AB-33F8-4FEF-844C-EE4F548115ED}"/>
              </a:ext>
            </a:extLst>
          </p:cNvPr>
          <p:cNvSpPr txBox="1"/>
          <p:nvPr/>
        </p:nvSpPr>
        <p:spPr>
          <a:xfrm>
            <a:off x="7889394" y="3200395"/>
            <a:ext cx="3077028" cy="1754326"/>
          </a:xfrm>
          <a:prstGeom prst="rect">
            <a:avLst/>
          </a:prstGeom>
          <a:noFill/>
        </p:spPr>
        <p:txBody>
          <a:bodyPr wrap="square" rtlCol="0">
            <a:spAutoFit/>
          </a:bodyPr>
          <a:lstStyle/>
          <a:p>
            <a:pPr algn="ctr"/>
            <a:r>
              <a:rPr lang="en-US" dirty="0"/>
              <a:t>This report's analysis was conducted using Microsoft Excel. Key business metrics were derived through various calculations to inform decision-making processes.</a:t>
            </a:r>
          </a:p>
        </p:txBody>
      </p:sp>
      <p:sp>
        <p:nvSpPr>
          <p:cNvPr id="16" name="TextBox 15">
            <a:extLst>
              <a:ext uri="{FF2B5EF4-FFF2-40B4-BE49-F238E27FC236}">
                <a16:creationId xmlns:a16="http://schemas.microsoft.com/office/drawing/2014/main" id="{E6269607-E2A2-4926-921D-3EE665E8ABCC}"/>
              </a:ext>
            </a:extLst>
          </p:cNvPr>
          <p:cNvSpPr txBox="1"/>
          <p:nvPr/>
        </p:nvSpPr>
        <p:spPr>
          <a:xfrm>
            <a:off x="4681738" y="3200395"/>
            <a:ext cx="3077028" cy="3139321"/>
          </a:xfrm>
          <a:prstGeom prst="rect">
            <a:avLst/>
          </a:prstGeom>
          <a:noFill/>
        </p:spPr>
        <p:txBody>
          <a:bodyPr wrap="square" rtlCol="0">
            <a:spAutoFit/>
          </a:bodyPr>
          <a:lstStyle/>
          <a:p>
            <a:pPr algn="ctr"/>
            <a:r>
              <a:rPr lang="en-US" dirty="0"/>
              <a:t>This report highlights key metrics such as the revenue trend, the top 5 products by revenue, the top 10 sales teams by revenue, revenue contribution (%) of the product categories, and the top 10 states by revenue, also showing their population, median income and store count per state</a:t>
            </a:r>
          </a:p>
        </p:txBody>
      </p:sp>
      <p:pic>
        <p:nvPicPr>
          <p:cNvPr id="3" name="Graphic 2">
            <a:extLst>
              <a:ext uri="{FF2B5EF4-FFF2-40B4-BE49-F238E27FC236}">
                <a16:creationId xmlns:a16="http://schemas.microsoft.com/office/drawing/2014/main" id="{71E59351-99D7-4140-829B-843C9AF626FF}"/>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2591264" y="2030129"/>
            <a:ext cx="800889" cy="800889"/>
          </a:xfrm>
          <a:prstGeom prst="rect">
            <a:avLst/>
          </a:prstGeom>
        </p:spPr>
      </p:pic>
      <p:pic>
        <p:nvPicPr>
          <p:cNvPr id="4" name="Graphic 3">
            <a:extLst>
              <a:ext uri="{FF2B5EF4-FFF2-40B4-BE49-F238E27FC236}">
                <a16:creationId xmlns:a16="http://schemas.microsoft.com/office/drawing/2014/main" id="{51FE5BD1-052B-4CAC-A9A9-7482AA40162C}"/>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5734740" y="2108499"/>
            <a:ext cx="722519" cy="722519"/>
          </a:xfrm>
          <a:prstGeom prst="rect">
            <a:avLst/>
          </a:prstGeom>
        </p:spPr>
      </p:pic>
      <p:pic>
        <p:nvPicPr>
          <p:cNvPr id="6" name="Graphic 5">
            <a:extLst>
              <a:ext uri="{FF2B5EF4-FFF2-40B4-BE49-F238E27FC236}">
                <a16:creationId xmlns:a16="http://schemas.microsoft.com/office/drawing/2014/main" id="{C4BF34C2-F551-4EEB-A4E4-32B88F5A9A46}"/>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8980113" y="2108499"/>
            <a:ext cx="750449" cy="750449"/>
          </a:xfrm>
          <a:prstGeom prst="rect">
            <a:avLst/>
          </a:prstGeom>
        </p:spPr>
      </p:pic>
    </p:spTree>
    <p:extLst>
      <p:ext uri="{BB962C8B-B14F-4D97-AF65-F5344CB8AC3E}">
        <p14:creationId xmlns:p14="http://schemas.microsoft.com/office/powerpoint/2010/main" val="2727596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500"/>
                                        <p:tgtEl>
                                          <p:spTgt spid="2"/>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circle(in)">
                                      <p:cBhvr>
                                        <p:cTn id="24" dur="2000"/>
                                        <p:tgtEl>
                                          <p:spTgt spid="9"/>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ircle(in)">
                                      <p:cBhvr>
                                        <p:cTn id="27" dur="2000"/>
                                        <p:tgtEl>
                                          <p:spTgt spid="12"/>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circle(in)">
                                      <p:cBhvr>
                                        <p:cTn id="30" dur="2000"/>
                                        <p:tgtEl>
                                          <p:spTgt spid="16"/>
                                        </p:tgtEl>
                                      </p:cBhvr>
                                    </p:animEffect>
                                  </p:childTnLst>
                                </p:cTn>
                              </p:par>
                              <p:par>
                                <p:cTn id="31" presetID="6" presetClass="entr" presetSubtype="16"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circle(in)">
                                      <p:cBhvr>
                                        <p:cTn id="33" dur="20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arn(inVertical)">
                                      <p:cBhvr>
                                        <p:cTn id="38" dur="500"/>
                                        <p:tgtEl>
                                          <p:spTgt spid="8"/>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inVertical)">
                                      <p:cBhvr>
                                        <p:cTn id="41" dur="500"/>
                                        <p:tgtEl>
                                          <p:spTgt spid="11"/>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arn(inVertical)">
                                      <p:cBhvr>
                                        <p:cTn id="44" dur="500"/>
                                        <p:tgtEl>
                                          <p:spTgt spid="14"/>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arn(inVertical)">
                                      <p:cBhvr>
                                        <p:cTn id="47" dur="500"/>
                                        <p:tgtEl>
                                          <p:spTgt spid="15"/>
                                        </p:tgtEl>
                                      </p:cBhvr>
                                    </p:animEffect>
                                  </p:childTnLst>
                                </p:cTn>
                              </p:par>
                              <p:par>
                                <p:cTn id="48" presetID="16" presetClass="entr" presetSubtype="21"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barn(inVertical)">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2" grpId="0"/>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a:extLst>
              <a:ext uri="{FF2B5EF4-FFF2-40B4-BE49-F238E27FC236}">
                <a16:creationId xmlns:a16="http://schemas.microsoft.com/office/drawing/2014/main" id="{CB9F6816-AEAC-4B2A-A49C-64B4F9D6CA35}"/>
              </a:ext>
            </a:extLst>
          </p:cNvPr>
          <p:cNvSpPr/>
          <p:nvPr/>
        </p:nvSpPr>
        <p:spPr>
          <a:xfrm>
            <a:off x="-190564" y="5189300"/>
            <a:ext cx="4476814" cy="1718118"/>
          </a:xfrm>
          <a:prstGeom prst="hexagon">
            <a:avLst>
              <a:gd name="adj" fmla="val 25948"/>
              <a:gd name="vf" fmla="val 115470"/>
            </a:avLst>
          </a:prstGeom>
          <a:solidFill>
            <a:srgbClr val="274FA4"/>
          </a:solidFill>
          <a:ln w="5715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chemeClr val="bg1"/>
                </a:solidFill>
              </a:rPr>
              <a:t>REVENUE TREND</a:t>
            </a:r>
          </a:p>
        </p:txBody>
      </p:sp>
      <p:sp>
        <p:nvSpPr>
          <p:cNvPr id="19" name="Teardrop 18">
            <a:extLst>
              <a:ext uri="{FF2B5EF4-FFF2-40B4-BE49-F238E27FC236}">
                <a16:creationId xmlns:a16="http://schemas.microsoft.com/office/drawing/2014/main" id="{EBD11743-2CA0-4707-8948-16AACDAFB440}"/>
              </a:ext>
            </a:extLst>
          </p:cNvPr>
          <p:cNvSpPr/>
          <p:nvPr/>
        </p:nvSpPr>
        <p:spPr>
          <a:xfrm rot="5400000">
            <a:off x="-385896" y="4668777"/>
            <a:ext cx="771791" cy="771791"/>
          </a:xfrm>
          <a:prstGeom prst="teardrop">
            <a:avLst/>
          </a:prstGeom>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ardrop 19">
            <a:extLst>
              <a:ext uri="{FF2B5EF4-FFF2-40B4-BE49-F238E27FC236}">
                <a16:creationId xmlns:a16="http://schemas.microsoft.com/office/drawing/2014/main" id="{54A3A736-94E9-4B4B-8E78-576BF15FE32A}"/>
              </a:ext>
            </a:extLst>
          </p:cNvPr>
          <p:cNvSpPr/>
          <p:nvPr/>
        </p:nvSpPr>
        <p:spPr>
          <a:xfrm rot="16200000">
            <a:off x="3995604" y="6048359"/>
            <a:ext cx="771791" cy="771791"/>
          </a:xfrm>
          <a:prstGeom prst="teardrop">
            <a:avLst/>
          </a:prstGeom>
          <a:solidFill>
            <a:schemeClr val="bg1"/>
          </a:solidFill>
          <a:ln>
            <a:solidFill>
              <a:srgbClr val="274FA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30364BE-A883-407E-8A16-C99631980DA6}"/>
              </a:ext>
            </a:extLst>
          </p:cNvPr>
          <p:cNvGrpSpPr/>
          <p:nvPr/>
        </p:nvGrpSpPr>
        <p:grpSpPr>
          <a:xfrm>
            <a:off x="8030538" y="1369034"/>
            <a:ext cx="3462768" cy="1294200"/>
            <a:chOff x="931983" y="2081020"/>
            <a:chExt cx="3742364" cy="1294200"/>
          </a:xfrm>
        </p:grpSpPr>
        <p:sp>
          <p:nvSpPr>
            <p:cNvPr id="21" name="Teardrop 20">
              <a:extLst>
                <a:ext uri="{FF2B5EF4-FFF2-40B4-BE49-F238E27FC236}">
                  <a16:creationId xmlns:a16="http://schemas.microsoft.com/office/drawing/2014/main" id="{25D11EF0-74E2-40FC-949E-C00757825941}"/>
                </a:ext>
              </a:extLst>
            </p:cNvPr>
            <p:cNvSpPr/>
            <p:nvPr/>
          </p:nvSpPr>
          <p:spPr>
            <a:xfrm>
              <a:off x="931983" y="2547612"/>
              <a:ext cx="353001" cy="3530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TextBox 21">
              <a:extLst>
                <a:ext uri="{FF2B5EF4-FFF2-40B4-BE49-F238E27FC236}">
                  <a16:creationId xmlns:a16="http://schemas.microsoft.com/office/drawing/2014/main" id="{6BA03753-6EA4-4CD1-8E6A-2EBE866E21BF}"/>
                </a:ext>
              </a:extLst>
            </p:cNvPr>
            <p:cNvSpPr txBox="1"/>
            <p:nvPr/>
          </p:nvSpPr>
          <p:spPr>
            <a:xfrm>
              <a:off x="1473947" y="2081020"/>
              <a:ext cx="3200400" cy="1294200"/>
            </a:xfrm>
            <a:prstGeom prst="rect">
              <a:avLst/>
            </a:prstGeom>
            <a:noFill/>
          </p:spPr>
          <p:txBody>
            <a:bodyPr wrap="square" rtlCol="0">
              <a:spAutoFit/>
            </a:bodyPr>
            <a:lstStyle/>
            <a:p>
              <a:pPr algn="just">
                <a:lnSpc>
                  <a:spcPct val="150000"/>
                </a:lnSpc>
              </a:pPr>
              <a:r>
                <a:rPr lang="en-US" dirty="0">
                  <a:latin typeface="Tw Cen MT (Body)"/>
                </a:rPr>
                <a:t>Within a 5-month time frame, the total revenue obtained was $44,365,028.03. </a:t>
              </a:r>
            </a:p>
          </p:txBody>
        </p:sp>
      </p:grpSp>
      <p:grpSp>
        <p:nvGrpSpPr>
          <p:cNvPr id="29" name="Group 28">
            <a:extLst>
              <a:ext uri="{FF2B5EF4-FFF2-40B4-BE49-F238E27FC236}">
                <a16:creationId xmlns:a16="http://schemas.microsoft.com/office/drawing/2014/main" id="{6481923D-CF88-476D-892B-22ED64D697E4}"/>
              </a:ext>
            </a:extLst>
          </p:cNvPr>
          <p:cNvGrpSpPr/>
          <p:nvPr/>
        </p:nvGrpSpPr>
        <p:grpSpPr>
          <a:xfrm>
            <a:off x="8030538" y="2721792"/>
            <a:ext cx="3462768" cy="1499193"/>
            <a:chOff x="931983" y="2081020"/>
            <a:chExt cx="3742364" cy="1499193"/>
          </a:xfrm>
        </p:grpSpPr>
        <p:sp>
          <p:nvSpPr>
            <p:cNvPr id="30" name="Teardrop 29">
              <a:extLst>
                <a:ext uri="{FF2B5EF4-FFF2-40B4-BE49-F238E27FC236}">
                  <a16:creationId xmlns:a16="http://schemas.microsoft.com/office/drawing/2014/main" id="{42DC9431-62FE-4E9C-8EBC-1D3C78295824}"/>
                </a:ext>
              </a:extLst>
            </p:cNvPr>
            <p:cNvSpPr/>
            <p:nvPr/>
          </p:nvSpPr>
          <p:spPr>
            <a:xfrm>
              <a:off x="931983" y="2547612"/>
              <a:ext cx="353001" cy="3530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TextBox 30">
              <a:extLst>
                <a:ext uri="{FF2B5EF4-FFF2-40B4-BE49-F238E27FC236}">
                  <a16:creationId xmlns:a16="http://schemas.microsoft.com/office/drawing/2014/main" id="{99D6A596-068E-4F96-9F7B-9E3B3E0651E1}"/>
                </a:ext>
              </a:extLst>
            </p:cNvPr>
            <p:cNvSpPr txBox="1"/>
            <p:nvPr/>
          </p:nvSpPr>
          <p:spPr>
            <a:xfrm>
              <a:off x="1473947" y="2081020"/>
              <a:ext cx="3200400" cy="1499193"/>
            </a:xfrm>
            <a:prstGeom prst="rect">
              <a:avLst/>
            </a:prstGeom>
            <a:noFill/>
          </p:spPr>
          <p:txBody>
            <a:bodyPr wrap="square" rtlCol="0">
              <a:spAutoFit/>
            </a:bodyPr>
            <a:lstStyle/>
            <a:p>
              <a:pPr algn="just">
                <a:lnSpc>
                  <a:spcPct val="200000"/>
                </a:lnSpc>
              </a:pPr>
              <a:r>
                <a:rPr lang="en-US" sz="1600" dirty="0">
                  <a:latin typeface="Tw Cen MT (Body)"/>
                </a:rPr>
                <a:t>The highest revenue obtained is $9,177,056.77 which was recorded in May. </a:t>
              </a:r>
            </a:p>
          </p:txBody>
        </p:sp>
      </p:grpSp>
      <p:grpSp>
        <p:nvGrpSpPr>
          <p:cNvPr id="32" name="Group 31">
            <a:extLst>
              <a:ext uri="{FF2B5EF4-FFF2-40B4-BE49-F238E27FC236}">
                <a16:creationId xmlns:a16="http://schemas.microsoft.com/office/drawing/2014/main" id="{B3D3E1DE-5CD3-471D-8A8D-97097C2F7CD8}"/>
              </a:ext>
            </a:extLst>
          </p:cNvPr>
          <p:cNvGrpSpPr/>
          <p:nvPr/>
        </p:nvGrpSpPr>
        <p:grpSpPr>
          <a:xfrm>
            <a:off x="8030538" y="4279544"/>
            <a:ext cx="3462768" cy="1294200"/>
            <a:chOff x="931983" y="2081020"/>
            <a:chExt cx="3742364" cy="1294200"/>
          </a:xfrm>
        </p:grpSpPr>
        <p:sp>
          <p:nvSpPr>
            <p:cNvPr id="33" name="Teardrop 32">
              <a:extLst>
                <a:ext uri="{FF2B5EF4-FFF2-40B4-BE49-F238E27FC236}">
                  <a16:creationId xmlns:a16="http://schemas.microsoft.com/office/drawing/2014/main" id="{01EF886F-2393-4C70-BE96-99585E668A06}"/>
                </a:ext>
              </a:extLst>
            </p:cNvPr>
            <p:cNvSpPr/>
            <p:nvPr/>
          </p:nvSpPr>
          <p:spPr>
            <a:xfrm>
              <a:off x="931983" y="2547612"/>
              <a:ext cx="353001" cy="3530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4" name="TextBox 33">
              <a:extLst>
                <a:ext uri="{FF2B5EF4-FFF2-40B4-BE49-F238E27FC236}">
                  <a16:creationId xmlns:a16="http://schemas.microsoft.com/office/drawing/2014/main" id="{9B1E366A-F343-4D7D-92FE-D7290B348635}"/>
                </a:ext>
              </a:extLst>
            </p:cNvPr>
            <p:cNvSpPr txBox="1"/>
            <p:nvPr/>
          </p:nvSpPr>
          <p:spPr>
            <a:xfrm>
              <a:off x="1473947" y="2081020"/>
              <a:ext cx="3200400" cy="1294200"/>
            </a:xfrm>
            <a:prstGeom prst="rect">
              <a:avLst/>
            </a:prstGeom>
            <a:noFill/>
          </p:spPr>
          <p:txBody>
            <a:bodyPr wrap="square" rtlCol="0">
              <a:spAutoFit/>
            </a:bodyPr>
            <a:lstStyle/>
            <a:p>
              <a:pPr algn="just">
                <a:lnSpc>
                  <a:spcPct val="150000"/>
                </a:lnSpc>
              </a:pPr>
              <a:r>
                <a:rPr lang="en-US" dirty="0">
                  <a:latin typeface="Tw Cen MT (Body)"/>
                </a:rPr>
                <a:t>The least revenue obtained is $8,557,316.37 occurred in February. </a:t>
              </a:r>
            </a:p>
          </p:txBody>
        </p:sp>
      </p:grpSp>
      <p:graphicFrame>
        <p:nvGraphicFramePr>
          <p:cNvPr id="40" name="Object 39">
            <a:extLst>
              <a:ext uri="{FF2B5EF4-FFF2-40B4-BE49-F238E27FC236}">
                <a16:creationId xmlns:a16="http://schemas.microsoft.com/office/drawing/2014/main" id="{E1EF8957-420D-46D1-99B5-8315FA5C7F37}"/>
              </a:ext>
            </a:extLst>
          </p:cNvPr>
          <p:cNvGraphicFramePr>
            <a:graphicFrameLocks noChangeAspect="1"/>
          </p:cNvGraphicFramePr>
          <p:nvPr>
            <p:extLst>
              <p:ext uri="{D42A27DB-BD31-4B8C-83A1-F6EECF244321}">
                <p14:modId xmlns:p14="http://schemas.microsoft.com/office/powerpoint/2010/main" val="3562471516"/>
              </p:ext>
            </p:extLst>
          </p:nvPr>
        </p:nvGraphicFramePr>
        <p:xfrm>
          <a:off x="871553" y="1093218"/>
          <a:ext cx="6748893" cy="3575453"/>
        </p:xfrm>
        <a:graphic>
          <a:graphicData uri="http://schemas.openxmlformats.org/presentationml/2006/ole">
            <mc:AlternateContent xmlns:mc="http://schemas.openxmlformats.org/markup-compatibility/2006">
              <mc:Choice xmlns:v="urn:schemas-microsoft-com:vml" Requires="v">
                <p:oleObj spid="_x0000_s1026" name="Worksheet" r:id="rId3" imgW="9275064" imgH="4742950" progId="Excel.Sheet.12">
                  <p:link updateAutomatic="1"/>
                </p:oleObj>
              </mc:Choice>
              <mc:Fallback>
                <p:oleObj name="Worksheet" r:id="rId3" imgW="9275064" imgH="4742950" progId="Excel.Sheet.12">
                  <p:link updateAutomatic="1"/>
                  <p:pic>
                    <p:nvPicPr>
                      <p:cNvPr id="40" name="Object 39">
                        <a:extLst>
                          <a:ext uri="{FF2B5EF4-FFF2-40B4-BE49-F238E27FC236}">
                            <a16:creationId xmlns:a16="http://schemas.microsoft.com/office/drawing/2014/main" id="{E1EF8957-420D-46D1-99B5-8315FA5C7F37}"/>
                          </a:ext>
                        </a:extLst>
                      </p:cNvPr>
                      <p:cNvPicPr/>
                      <p:nvPr/>
                    </p:nvPicPr>
                    <p:blipFill>
                      <a:blip r:embed="rId4"/>
                      <a:stretch>
                        <a:fillRect/>
                      </a:stretch>
                    </p:blipFill>
                    <p:spPr>
                      <a:xfrm>
                        <a:off x="871553" y="1093218"/>
                        <a:ext cx="6748893" cy="3575453"/>
                      </a:xfrm>
                      <a:prstGeom prst="rect">
                        <a:avLst/>
                      </a:prstGeom>
                    </p:spPr>
                  </p:pic>
                </p:oleObj>
              </mc:Fallback>
            </mc:AlternateContent>
          </a:graphicData>
        </a:graphic>
      </p:graphicFrame>
    </p:spTree>
    <p:extLst>
      <p:ext uri="{BB962C8B-B14F-4D97-AF65-F5344CB8AC3E}">
        <p14:creationId xmlns:p14="http://schemas.microsoft.com/office/powerpoint/2010/main" val="96892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80">
                                          <p:stCondLst>
                                            <p:cond delay="0"/>
                                          </p:stCondLst>
                                        </p:cTn>
                                        <p:tgtEl>
                                          <p:spTgt spid="40"/>
                                        </p:tgtEl>
                                      </p:cBhvr>
                                    </p:animEffect>
                                    <p:anim calcmode="lin" valueType="num">
                                      <p:cBhvr>
                                        <p:cTn id="8"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13" dur="26">
                                          <p:stCondLst>
                                            <p:cond delay="650"/>
                                          </p:stCondLst>
                                        </p:cTn>
                                        <p:tgtEl>
                                          <p:spTgt spid="40"/>
                                        </p:tgtEl>
                                      </p:cBhvr>
                                      <p:to x="100000" y="60000"/>
                                    </p:animScale>
                                    <p:animScale>
                                      <p:cBhvr>
                                        <p:cTn id="14" dur="166" decel="50000">
                                          <p:stCondLst>
                                            <p:cond delay="676"/>
                                          </p:stCondLst>
                                        </p:cTn>
                                        <p:tgtEl>
                                          <p:spTgt spid="40"/>
                                        </p:tgtEl>
                                      </p:cBhvr>
                                      <p:to x="100000" y="100000"/>
                                    </p:animScale>
                                    <p:animScale>
                                      <p:cBhvr>
                                        <p:cTn id="15" dur="26">
                                          <p:stCondLst>
                                            <p:cond delay="1312"/>
                                          </p:stCondLst>
                                        </p:cTn>
                                        <p:tgtEl>
                                          <p:spTgt spid="40"/>
                                        </p:tgtEl>
                                      </p:cBhvr>
                                      <p:to x="100000" y="80000"/>
                                    </p:animScale>
                                    <p:animScale>
                                      <p:cBhvr>
                                        <p:cTn id="16" dur="166" decel="50000">
                                          <p:stCondLst>
                                            <p:cond delay="1338"/>
                                          </p:stCondLst>
                                        </p:cTn>
                                        <p:tgtEl>
                                          <p:spTgt spid="40"/>
                                        </p:tgtEl>
                                      </p:cBhvr>
                                      <p:to x="100000" y="100000"/>
                                    </p:animScale>
                                    <p:animScale>
                                      <p:cBhvr>
                                        <p:cTn id="17" dur="26">
                                          <p:stCondLst>
                                            <p:cond delay="1642"/>
                                          </p:stCondLst>
                                        </p:cTn>
                                        <p:tgtEl>
                                          <p:spTgt spid="40"/>
                                        </p:tgtEl>
                                      </p:cBhvr>
                                      <p:to x="100000" y="90000"/>
                                    </p:animScale>
                                    <p:animScale>
                                      <p:cBhvr>
                                        <p:cTn id="18" dur="166" decel="50000">
                                          <p:stCondLst>
                                            <p:cond delay="1668"/>
                                          </p:stCondLst>
                                        </p:cTn>
                                        <p:tgtEl>
                                          <p:spTgt spid="40"/>
                                        </p:tgtEl>
                                      </p:cBhvr>
                                      <p:to x="100000" y="100000"/>
                                    </p:animScale>
                                    <p:animScale>
                                      <p:cBhvr>
                                        <p:cTn id="19" dur="26">
                                          <p:stCondLst>
                                            <p:cond delay="1808"/>
                                          </p:stCondLst>
                                        </p:cTn>
                                        <p:tgtEl>
                                          <p:spTgt spid="40"/>
                                        </p:tgtEl>
                                      </p:cBhvr>
                                      <p:to x="100000" y="95000"/>
                                    </p:animScale>
                                    <p:animScale>
                                      <p:cBhvr>
                                        <p:cTn id="20" dur="166" decel="50000">
                                          <p:stCondLst>
                                            <p:cond delay="1834"/>
                                          </p:stCondLst>
                                        </p:cTn>
                                        <p:tgtEl>
                                          <p:spTgt spid="4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heel(1)">
                                      <p:cBhvr>
                                        <p:cTn id="25" dur="2000"/>
                                        <p:tgtEl>
                                          <p:spTgt spid="17"/>
                                        </p:tgtEl>
                                      </p:cBhvr>
                                    </p:animEffect>
                                  </p:childTnLst>
                                </p:cTn>
                              </p:par>
                              <p:par>
                                <p:cTn id="26" presetID="21" presetClass="entr" presetSubtype="1"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heel(1)">
                                      <p:cBhvr>
                                        <p:cTn id="28" dur="2000"/>
                                        <p:tgtEl>
                                          <p:spTgt spid="29"/>
                                        </p:tgtEl>
                                      </p:cBhvr>
                                    </p:animEffect>
                                  </p:childTnLst>
                                </p:cTn>
                              </p:par>
                              <p:par>
                                <p:cTn id="29" presetID="21" presetClass="entr" presetSubtype="1"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heel(1)">
                                      <p:cBhvr>
                                        <p:cTn id="31"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agon 20">
            <a:extLst>
              <a:ext uri="{FF2B5EF4-FFF2-40B4-BE49-F238E27FC236}">
                <a16:creationId xmlns:a16="http://schemas.microsoft.com/office/drawing/2014/main" id="{79E940D5-945E-418E-8B71-DA65B151B957}"/>
              </a:ext>
            </a:extLst>
          </p:cNvPr>
          <p:cNvSpPr/>
          <p:nvPr/>
        </p:nvSpPr>
        <p:spPr>
          <a:xfrm>
            <a:off x="-190564" y="5189300"/>
            <a:ext cx="4476814" cy="1718118"/>
          </a:xfrm>
          <a:prstGeom prst="hexagon">
            <a:avLst>
              <a:gd name="adj" fmla="val 25948"/>
              <a:gd name="vf" fmla="val 115470"/>
            </a:avLst>
          </a:prstGeom>
          <a:solidFill>
            <a:srgbClr val="274FA4"/>
          </a:solidFill>
          <a:ln w="5715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chemeClr val="bg1"/>
                </a:solidFill>
              </a:rPr>
              <a:t>TOP 5 PRODUCT BY REVENUE</a:t>
            </a:r>
          </a:p>
        </p:txBody>
      </p:sp>
      <p:sp>
        <p:nvSpPr>
          <p:cNvPr id="22" name="Teardrop 21">
            <a:extLst>
              <a:ext uri="{FF2B5EF4-FFF2-40B4-BE49-F238E27FC236}">
                <a16:creationId xmlns:a16="http://schemas.microsoft.com/office/drawing/2014/main" id="{EF6EAA53-1756-4EE3-8AF2-07AB4D2CC64B}"/>
              </a:ext>
            </a:extLst>
          </p:cNvPr>
          <p:cNvSpPr/>
          <p:nvPr/>
        </p:nvSpPr>
        <p:spPr>
          <a:xfrm rot="5400000">
            <a:off x="-385896" y="4668777"/>
            <a:ext cx="771791" cy="771791"/>
          </a:xfrm>
          <a:prstGeom prst="teardrop">
            <a:avLst/>
          </a:prstGeom>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ardrop 22">
            <a:extLst>
              <a:ext uri="{FF2B5EF4-FFF2-40B4-BE49-F238E27FC236}">
                <a16:creationId xmlns:a16="http://schemas.microsoft.com/office/drawing/2014/main" id="{9F476DAF-77A4-47C8-89C7-B44903820636}"/>
              </a:ext>
            </a:extLst>
          </p:cNvPr>
          <p:cNvSpPr/>
          <p:nvPr/>
        </p:nvSpPr>
        <p:spPr>
          <a:xfrm rot="16200000">
            <a:off x="3995604" y="6048359"/>
            <a:ext cx="771791" cy="771791"/>
          </a:xfrm>
          <a:prstGeom prst="teardrop">
            <a:avLst/>
          </a:prstGeom>
          <a:solidFill>
            <a:schemeClr val="bg1"/>
          </a:solidFill>
          <a:ln>
            <a:solidFill>
              <a:srgbClr val="274FA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E0EF6B9E-E18F-43DC-931F-63B020030074}"/>
              </a:ext>
            </a:extLst>
          </p:cNvPr>
          <p:cNvGrpSpPr/>
          <p:nvPr/>
        </p:nvGrpSpPr>
        <p:grpSpPr>
          <a:xfrm>
            <a:off x="1337637" y="794320"/>
            <a:ext cx="3742364" cy="1294200"/>
            <a:chOff x="931983" y="2081020"/>
            <a:chExt cx="3742364" cy="1294200"/>
          </a:xfrm>
        </p:grpSpPr>
        <p:sp>
          <p:nvSpPr>
            <p:cNvPr id="28" name="Teardrop 27">
              <a:extLst>
                <a:ext uri="{FF2B5EF4-FFF2-40B4-BE49-F238E27FC236}">
                  <a16:creationId xmlns:a16="http://schemas.microsoft.com/office/drawing/2014/main" id="{9F7FEEE4-5885-450D-8289-59621021ECC0}"/>
                </a:ext>
              </a:extLst>
            </p:cNvPr>
            <p:cNvSpPr/>
            <p:nvPr/>
          </p:nvSpPr>
          <p:spPr>
            <a:xfrm>
              <a:off x="931983" y="2547612"/>
              <a:ext cx="353001" cy="3530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82074FD2-4960-42A3-B718-4E349B82A4F3}"/>
                </a:ext>
              </a:extLst>
            </p:cNvPr>
            <p:cNvSpPr txBox="1"/>
            <p:nvPr/>
          </p:nvSpPr>
          <p:spPr>
            <a:xfrm>
              <a:off x="1473947" y="2081020"/>
              <a:ext cx="3200400" cy="1294200"/>
            </a:xfrm>
            <a:prstGeom prst="rect">
              <a:avLst/>
            </a:prstGeom>
            <a:noFill/>
          </p:spPr>
          <p:txBody>
            <a:bodyPr wrap="square" rtlCol="0">
              <a:spAutoFit/>
            </a:bodyPr>
            <a:lstStyle/>
            <a:p>
              <a:pPr algn="just">
                <a:lnSpc>
                  <a:spcPct val="150000"/>
                </a:lnSpc>
              </a:pPr>
              <a:r>
                <a:rPr lang="en-US" dirty="0">
                  <a:latin typeface="Tw Cen MT (Body)"/>
                </a:rPr>
                <a:t>There are exactly 47 different products sold by DTLM in the United States.</a:t>
              </a:r>
            </a:p>
          </p:txBody>
        </p:sp>
      </p:grpSp>
      <p:grpSp>
        <p:nvGrpSpPr>
          <p:cNvPr id="30" name="Group 29">
            <a:extLst>
              <a:ext uri="{FF2B5EF4-FFF2-40B4-BE49-F238E27FC236}">
                <a16:creationId xmlns:a16="http://schemas.microsoft.com/office/drawing/2014/main" id="{B5E0C51D-C1D6-488B-B1D6-E1790AEE5ED4}"/>
              </a:ext>
            </a:extLst>
          </p:cNvPr>
          <p:cNvGrpSpPr/>
          <p:nvPr/>
        </p:nvGrpSpPr>
        <p:grpSpPr>
          <a:xfrm>
            <a:off x="1337637" y="2042244"/>
            <a:ext cx="3742364" cy="1294200"/>
            <a:chOff x="931983" y="2081020"/>
            <a:chExt cx="3742364" cy="1294200"/>
          </a:xfrm>
        </p:grpSpPr>
        <p:sp>
          <p:nvSpPr>
            <p:cNvPr id="31" name="Teardrop 30">
              <a:extLst>
                <a:ext uri="{FF2B5EF4-FFF2-40B4-BE49-F238E27FC236}">
                  <a16:creationId xmlns:a16="http://schemas.microsoft.com/office/drawing/2014/main" id="{0FD20185-88EE-4456-963F-D4C026888C3A}"/>
                </a:ext>
              </a:extLst>
            </p:cNvPr>
            <p:cNvSpPr/>
            <p:nvPr/>
          </p:nvSpPr>
          <p:spPr>
            <a:xfrm>
              <a:off x="931983" y="2547612"/>
              <a:ext cx="353001" cy="3530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2" name="TextBox 31">
              <a:extLst>
                <a:ext uri="{FF2B5EF4-FFF2-40B4-BE49-F238E27FC236}">
                  <a16:creationId xmlns:a16="http://schemas.microsoft.com/office/drawing/2014/main" id="{07103AD2-A31F-4479-BED0-61D4EB269FB8}"/>
                </a:ext>
              </a:extLst>
            </p:cNvPr>
            <p:cNvSpPr txBox="1"/>
            <p:nvPr/>
          </p:nvSpPr>
          <p:spPr>
            <a:xfrm>
              <a:off x="1473947" y="2081020"/>
              <a:ext cx="3200400" cy="1294200"/>
            </a:xfrm>
            <a:prstGeom prst="rect">
              <a:avLst/>
            </a:prstGeom>
            <a:noFill/>
          </p:spPr>
          <p:txBody>
            <a:bodyPr wrap="square" rtlCol="0">
              <a:spAutoFit/>
            </a:bodyPr>
            <a:lstStyle/>
            <a:p>
              <a:pPr algn="just">
                <a:lnSpc>
                  <a:spcPct val="150000"/>
                </a:lnSpc>
              </a:pPr>
              <a:r>
                <a:rPr lang="en-US" dirty="0">
                  <a:latin typeface="Tw Cen MT (Body)"/>
                </a:rPr>
                <a:t>5 of 47 products ranked as Top 5 based on the revenue generated.</a:t>
              </a:r>
            </a:p>
          </p:txBody>
        </p:sp>
      </p:grpSp>
      <p:grpSp>
        <p:nvGrpSpPr>
          <p:cNvPr id="33" name="Group 32">
            <a:extLst>
              <a:ext uri="{FF2B5EF4-FFF2-40B4-BE49-F238E27FC236}">
                <a16:creationId xmlns:a16="http://schemas.microsoft.com/office/drawing/2014/main" id="{E2AF2DD8-BEAD-4315-A26F-048B68E3A1C2}"/>
              </a:ext>
            </a:extLst>
          </p:cNvPr>
          <p:cNvGrpSpPr/>
          <p:nvPr/>
        </p:nvGrpSpPr>
        <p:grpSpPr>
          <a:xfrm>
            <a:off x="1337637" y="3290168"/>
            <a:ext cx="3742364" cy="1294200"/>
            <a:chOff x="931983" y="2081020"/>
            <a:chExt cx="3742364" cy="1294200"/>
          </a:xfrm>
        </p:grpSpPr>
        <p:sp>
          <p:nvSpPr>
            <p:cNvPr id="34" name="Teardrop 33">
              <a:extLst>
                <a:ext uri="{FF2B5EF4-FFF2-40B4-BE49-F238E27FC236}">
                  <a16:creationId xmlns:a16="http://schemas.microsoft.com/office/drawing/2014/main" id="{0F20A8D4-3FAF-422A-9972-0AE442F3D970}"/>
                </a:ext>
              </a:extLst>
            </p:cNvPr>
            <p:cNvSpPr/>
            <p:nvPr/>
          </p:nvSpPr>
          <p:spPr>
            <a:xfrm>
              <a:off x="931983" y="2547612"/>
              <a:ext cx="353001" cy="3530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5" name="TextBox 34">
              <a:extLst>
                <a:ext uri="{FF2B5EF4-FFF2-40B4-BE49-F238E27FC236}">
                  <a16:creationId xmlns:a16="http://schemas.microsoft.com/office/drawing/2014/main" id="{604FB195-1305-4AF6-9A0F-A070E3E35294}"/>
                </a:ext>
              </a:extLst>
            </p:cNvPr>
            <p:cNvSpPr txBox="1"/>
            <p:nvPr/>
          </p:nvSpPr>
          <p:spPr>
            <a:xfrm>
              <a:off x="1473947" y="2081020"/>
              <a:ext cx="3200400" cy="1294200"/>
            </a:xfrm>
            <a:prstGeom prst="rect">
              <a:avLst/>
            </a:prstGeom>
            <a:noFill/>
          </p:spPr>
          <p:txBody>
            <a:bodyPr wrap="square" rtlCol="0">
              <a:spAutoFit/>
            </a:bodyPr>
            <a:lstStyle/>
            <a:p>
              <a:pPr algn="just">
                <a:lnSpc>
                  <a:spcPct val="150000"/>
                </a:lnSpc>
              </a:pPr>
              <a:r>
                <a:rPr lang="en-US" dirty="0">
                  <a:latin typeface="Tw Cen MT (Body)thic"/>
                </a:rPr>
                <a:t>Revenue from Clock was massive, followed by Vases, Cookware, Ornaments, and Phones</a:t>
              </a:r>
            </a:p>
          </p:txBody>
        </p:sp>
      </p:grpSp>
      <p:graphicFrame>
        <p:nvGraphicFramePr>
          <p:cNvPr id="39" name="Object 38">
            <a:extLst>
              <a:ext uri="{FF2B5EF4-FFF2-40B4-BE49-F238E27FC236}">
                <a16:creationId xmlns:a16="http://schemas.microsoft.com/office/drawing/2014/main" id="{FBCBC5E9-287B-4EEA-AA3D-C77E6802D7F4}"/>
              </a:ext>
            </a:extLst>
          </p:cNvPr>
          <p:cNvGraphicFramePr>
            <a:graphicFrameLocks noChangeAspect="1"/>
          </p:cNvGraphicFramePr>
          <p:nvPr>
            <p:extLst>
              <p:ext uri="{D42A27DB-BD31-4B8C-83A1-F6EECF244321}">
                <p14:modId xmlns:p14="http://schemas.microsoft.com/office/powerpoint/2010/main" val="2713666372"/>
              </p:ext>
            </p:extLst>
          </p:nvPr>
        </p:nvGraphicFramePr>
        <p:xfrm>
          <a:off x="5268963" y="1557338"/>
          <a:ext cx="6049911" cy="3787775"/>
        </p:xfrm>
        <a:graphic>
          <a:graphicData uri="http://schemas.openxmlformats.org/presentationml/2006/ole">
            <mc:AlternateContent xmlns:mc="http://schemas.openxmlformats.org/markup-compatibility/2006">
              <mc:Choice xmlns:v="urn:schemas-microsoft-com:vml" Requires="v">
                <p:oleObj spid="_x0000_s2050" name="Worksheet" r:id="rId3" imgW="6191265" imgH="3743260" progId="Excel.Sheet.12">
                  <p:link updateAutomatic="1"/>
                </p:oleObj>
              </mc:Choice>
              <mc:Fallback>
                <p:oleObj name="Worksheet" r:id="rId3" imgW="6191265" imgH="3743260" progId="Excel.Sheet.12">
                  <p:link updateAutomatic="1"/>
                  <p:pic>
                    <p:nvPicPr>
                      <p:cNvPr id="39" name="Object 38">
                        <a:extLst>
                          <a:ext uri="{FF2B5EF4-FFF2-40B4-BE49-F238E27FC236}">
                            <a16:creationId xmlns:a16="http://schemas.microsoft.com/office/drawing/2014/main" id="{FBCBC5E9-287B-4EEA-AA3D-C77E6802D7F4}"/>
                          </a:ext>
                        </a:extLst>
                      </p:cNvPr>
                      <p:cNvPicPr/>
                      <p:nvPr/>
                    </p:nvPicPr>
                    <p:blipFill>
                      <a:blip r:embed="rId4"/>
                      <a:stretch>
                        <a:fillRect/>
                      </a:stretch>
                    </p:blipFill>
                    <p:spPr>
                      <a:xfrm>
                        <a:off x="5268963" y="1557338"/>
                        <a:ext cx="6049911" cy="3787775"/>
                      </a:xfrm>
                      <a:prstGeom prst="rect">
                        <a:avLst/>
                      </a:prstGeom>
                    </p:spPr>
                  </p:pic>
                </p:oleObj>
              </mc:Fallback>
            </mc:AlternateContent>
          </a:graphicData>
        </a:graphic>
      </p:graphicFrame>
    </p:spTree>
    <p:extLst>
      <p:ext uri="{BB962C8B-B14F-4D97-AF65-F5344CB8AC3E}">
        <p14:creationId xmlns:p14="http://schemas.microsoft.com/office/powerpoint/2010/main" val="31443060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exagon 14">
            <a:extLst>
              <a:ext uri="{FF2B5EF4-FFF2-40B4-BE49-F238E27FC236}">
                <a16:creationId xmlns:a16="http://schemas.microsoft.com/office/drawing/2014/main" id="{BACBD33B-27AF-480B-A77D-E4A80F546511}"/>
              </a:ext>
            </a:extLst>
          </p:cNvPr>
          <p:cNvSpPr/>
          <p:nvPr/>
        </p:nvSpPr>
        <p:spPr>
          <a:xfrm>
            <a:off x="-190564" y="5189300"/>
            <a:ext cx="4476814" cy="1718118"/>
          </a:xfrm>
          <a:prstGeom prst="hexagon">
            <a:avLst>
              <a:gd name="adj" fmla="val 25948"/>
              <a:gd name="vf" fmla="val 115470"/>
            </a:avLst>
          </a:prstGeom>
          <a:solidFill>
            <a:srgbClr val="274FA4"/>
          </a:solidFill>
          <a:ln w="5715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chemeClr val="bg1"/>
                </a:solidFill>
              </a:rPr>
              <a:t>TOP 10 SALES TEAM BY REVENUE</a:t>
            </a:r>
          </a:p>
        </p:txBody>
      </p:sp>
      <p:sp>
        <p:nvSpPr>
          <p:cNvPr id="16" name="Teardrop 15">
            <a:extLst>
              <a:ext uri="{FF2B5EF4-FFF2-40B4-BE49-F238E27FC236}">
                <a16:creationId xmlns:a16="http://schemas.microsoft.com/office/drawing/2014/main" id="{57BF0CDA-5FCB-4C8F-B9CC-C0D5B309DC20}"/>
              </a:ext>
            </a:extLst>
          </p:cNvPr>
          <p:cNvSpPr/>
          <p:nvPr/>
        </p:nvSpPr>
        <p:spPr>
          <a:xfrm rot="5400000">
            <a:off x="-385896" y="4668777"/>
            <a:ext cx="771791" cy="771791"/>
          </a:xfrm>
          <a:prstGeom prst="teardrop">
            <a:avLst/>
          </a:prstGeom>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ardrop 16">
            <a:extLst>
              <a:ext uri="{FF2B5EF4-FFF2-40B4-BE49-F238E27FC236}">
                <a16:creationId xmlns:a16="http://schemas.microsoft.com/office/drawing/2014/main" id="{6E56BCA7-D42F-4658-9BEF-DEA374C92656}"/>
              </a:ext>
            </a:extLst>
          </p:cNvPr>
          <p:cNvSpPr/>
          <p:nvPr/>
        </p:nvSpPr>
        <p:spPr>
          <a:xfrm rot="16200000">
            <a:off x="3995604" y="6048359"/>
            <a:ext cx="771791" cy="771791"/>
          </a:xfrm>
          <a:prstGeom prst="teardrop">
            <a:avLst/>
          </a:prstGeom>
          <a:solidFill>
            <a:schemeClr val="bg1"/>
          </a:solidFill>
          <a:ln>
            <a:solidFill>
              <a:srgbClr val="274FA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a:extLst>
              <a:ext uri="{FF2B5EF4-FFF2-40B4-BE49-F238E27FC236}">
                <a16:creationId xmlns:a16="http://schemas.microsoft.com/office/drawing/2014/main" id="{39003FE9-FBBB-4095-AABD-11A82132E5BC}"/>
              </a:ext>
            </a:extLst>
          </p:cNvPr>
          <p:cNvGraphicFramePr>
            <a:graphicFrameLocks noChangeAspect="1"/>
          </p:cNvGraphicFramePr>
          <p:nvPr>
            <p:extLst>
              <p:ext uri="{D42A27DB-BD31-4B8C-83A1-F6EECF244321}">
                <p14:modId xmlns:p14="http://schemas.microsoft.com/office/powerpoint/2010/main" val="2435781285"/>
              </p:ext>
            </p:extLst>
          </p:nvPr>
        </p:nvGraphicFramePr>
        <p:xfrm>
          <a:off x="901700" y="796925"/>
          <a:ext cx="6692900" cy="4110038"/>
        </p:xfrm>
        <a:graphic>
          <a:graphicData uri="http://schemas.openxmlformats.org/presentationml/2006/ole">
            <mc:AlternateContent xmlns:mc="http://schemas.openxmlformats.org/markup-compatibility/2006">
              <mc:Choice xmlns:v="urn:schemas-microsoft-com:vml" Requires="v">
                <p:oleObj spid="_x0000_s3074" name="Worksheet" r:id="rId3" imgW="6143608" imgH="3771687" progId="Excel.Sheet.12">
                  <p:link updateAutomatic="1"/>
                </p:oleObj>
              </mc:Choice>
              <mc:Fallback>
                <p:oleObj name="Worksheet" r:id="rId3" imgW="6143608" imgH="3771687" progId="Excel.Sheet.12">
                  <p:link updateAutomatic="1"/>
                  <p:pic>
                    <p:nvPicPr>
                      <p:cNvPr id="5" name="Object 4">
                        <a:extLst>
                          <a:ext uri="{FF2B5EF4-FFF2-40B4-BE49-F238E27FC236}">
                            <a16:creationId xmlns:a16="http://schemas.microsoft.com/office/drawing/2014/main" id="{39003FE9-FBBB-4095-AABD-11A82132E5BC}"/>
                          </a:ext>
                        </a:extLst>
                      </p:cNvPr>
                      <p:cNvPicPr/>
                      <p:nvPr/>
                    </p:nvPicPr>
                    <p:blipFill>
                      <a:blip r:embed="rId4"/>
                      <a:stretch>
                        <a:fillRect/>
                      </a:stretch>
                    </p:blipFill>
                    <p:spPr>
                      <a:xfrm>
                        <a:off x="901700" y="796925"/>
                        <a:ext cx="6692900" cy="4110038"/>
                      </a:xfrm>
                      <a:prstGeom prst="rect">
                        <a:avLst/>
                      </a:prstGeom>
                    </p:spPr>
                  </p:pic>
                </p:oleObj>
              </mc:Fallback>
            </mc:AlternateContent>
          </a:graphicData>
        </a:graphic>
      </p:graphicFrame>
      <p:grpSp>
        <p:nvGrpSpPr>
          <p:cNvPr id="20" name="Group 19">
            <a:extLst>
              <a:ext uri="{FF2B5EF4-FFF2-40B4-BE49-F238E27FC236}">
                <a16:creationId xmlns:a16="http://schemas.microsoft.com/office/drawing/2014/main" id="{8589F4CB-DF1F-4CCC-A811-01C5699568E2}"/>
              </a:ext>
            </a:extLst>
          </p:cNvPr>
          <p:cNvGrpSpPr/>
          <p:nvPr/>
        </p:nvGrpSpPr>
        <p:grpSpPr>
          <a:xfrm>
            <a:off x="7905752" y="1305393"/>
            <a:ext cx="3384548" cy="1294200"/>
            <a:chOff x="931983" y="2081020"/>
            <a:chExt cx="3742364" cy="1294200"/>
          </a:xfrm>
        </p:grpSpPr>
        <p:sp>
          <p:nvSpPr>
            <p:cNvPr id="21" name="Teardrop 20">
              <a:extLst>
                <a:ext uri="{FF2B5EF4-FFF2-40B4-BE49-F238E27FC236}">
                  <a16:creationId xmlns:a16="http://schemas.microsoft.com/office/drawing/2014/main" id="{A395F28C-57CF-46DE-A96B-F323765D74BC}"/>
                </a:ext>
              </a:extLst>
            </p:cNvPr>
            <p:cNvSpPr/>
            <p:nvPr/>
          </p:nvSpPr>
          <p:spPr>
            <a:xfrm>
              <a:off x="931983" y="2547612"/>
              <a:ext cx="353001" cy="3530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TextBox 21">
              <a:extLst>
                <a:ext uri="{FF2B5EF4-FFF2-40B4-BE49-F238E27FC236}">
                  <a16:creationId xmlns:a16="http://schemas.microsoft.com/office/drawing/2014/main" id="{716167F5-DB7C-481E-ACB4-B438AA8B0C93}"/>
                </a:ext>
              </a:extLst>
            </p:cNvPr>
            <p:cNvSpPr txBox="1"/>
            <p:nvPr/>
          </p:nvSpPr>
          <p:spPr>
            <a:xfrm>
              <a:off x="1473947" y="2081020"/>
              <a:ext cx="3200400" cy="1294200"/>
            </a:xfrm>
            <a:prstGeom prst="rect">
              <a:avLst/>
            </a:prstGeom>
            <a:noFill/>
          </p:spPr>
          <p:txBody>
            <a:bodyPr wrap="square" rtlCol="0">
              <a:spAutoFit/>
            </a:bodyPr>
            <a:lstStyle/>
            <a:p>
              <a:pPr algn="just">
                <a:lnSpc>
                  <a:spcPct val="150000"/>
                </a:lnSpc>
              </a:pPr>
              <a:r>
                <a:rPr lang="en-US" dirty="0">
                  <a:latin typeface="Tw Cen MT (Body)thic"/>
                </a:rPr>
                <a:t>10 out of 28 team displayed outstanding performance on basis of revenue generated.</a:t>
              </a:r>
            </a:p>
          </p:txBody>
        </p:sp>
      </p:grpSp>
      <p:grpSp>
        <p:nvGrpSpPr>
          <p:cNvPr id="23" name="Group 22">
            <a:extLst>
              <a:ext uri="{FF2B5EF4-FFF2-40B4-BE49-F238E27FC236}">
                <a16:creationId xmlns:a16="http://schemas.microsoft.com/office/drawing/2014/main" id="{26B6AF9F-A2F1-4C61-92CE-2909161969FC}"/>
              </a:ext>
            </a:extLst>
          </p:cNvPr>
          <p:cNvGrpSpPr/>
          <p:nvPr/>
        </p:nvGrpSpPr>
        <p:grpSpPr>
          <a:xfrm>
            <a:off x="7905752" y="2834673"/>
            <a:ext cx="3384548" cy="1294200"/>
            <a:chOff x="931983" y="2081020"/>
            <a:chExt cx="3742364" cy="1294200"/>
          </a:xfrm>
        </p:grpSpPr>
        <p:sp>
          <p:nvSpPr>
            <p:cNvPr id="24" name="Teardrop 23">
              <a:extLst>
                <a:ext uri="{FF2B5EF4-FFF2-40B4-BE49-F238E27FC236}">
                  <a16:creationId xmlns:a16="http://schemas.microsoft.com/office/drawing/2014/main" id="{F2AD2A9C-2058-4F4E-99BD-228585B4EA30}"/>
                </a:ext>
              </a:extLst>
            </p:cNvPr>
            <p:cNvSpPr/>
            <p:nvPr/>
          </p:nvSpPr>
          <p:spPr>
            <a:xfrm>
              <a:off x="931983" y="2547612"/>
              <a:ext cx="353001" cy="3530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5" name="TextBox 24">
              <a:extLst>
                <a:ext uri="{FF2B5EF4-FFF2-40B4-BE49-F238E27FC236}">
                  <a16:creationId xmlns:a16="http://schemas.microsoft.com/office/drawing/2014/main" id="{DF8BC4B3-DA06-41DA-A5F9-B4C642F144D1}"/>
                </a:ext>
              </a:extLst>
            </p:cNvPr>
            <p:cNvSpPr txBox="1"/>
            <p:nvPr/>
          </p:nvSpPr>
          <p:spPr>
            <a:xfrm>
              <a:off x="1473947" y="2081020"/>
              <a:ext cx="3200400" cy="1294200"/>
            </a:xfrm>
            <a:prstGeom prst="rect">
              <a:avLst/>
            </a:prstGeom>
            <a:noFill/>
          </p:spPr>
          <p:txBody>
            <a:bodyPr wrap="square" rtlCol="0">
              <a:spAutoFit/>
            </a:bodyPr>
            <a:lstStyle/>
            <a:p>
              <a:pPr algn="just">
                <a:lnSpc>
                  <a:spcPct val="150000"/>
                </a:lnSpc>
              </a:pPr>
              <a:r>
                <a:rPr lang="en-US" dirty="0">
                  <a:latin typeface="Tw Cen MT (Body)thic"/>
                </a:rPr>
                <a:t>Total revenue by the top 10 team sum up to $17,614,881.52 million USD.</a:t>
              </a:r>
            </a:p>
          </p:txBody>
        </p:sp>
      </p:grpSp>
      <p:grpSp>
        <p:nvGrpSpPr>
          <p:cNvPr id="26" name="Group 25">
            <a:extLst>
              <a:ext uri="{FF2B5EF4-FFF2-40B4-BE49-F238E27FC236}">
                <a16:creationId xmlns:a16="http://schemas.microsoft.com/office/drawing/2014/main" id="{67E24DD7-48BC-4ED9-83EF-ACBE8EE0955D}"/>
              </a:ext>
            </a:extLst>
          </p:cNvPr>
          <p:cNvGrpSpPr/>
          <p:nvPr/>
        </p:nvGrpSpPr>
        <p:grpSpPr>
          <a:xfrm>
            <a:off x="7905752" y="4363953"/>
            <a:ext cx="3384548" cy="1294200"/>
            <a:chOff x="931983" y="2081020"/>
            <a:chExt cx="3742364" cy="1294200"/>
          </a:xfrm>
        </p:grpSpPr>
        <p:sp>
          <p:nvSpPr>
            <p:cNvPr id="27" name="Teardrop 26">
              <a:extLst>
                <a:ext uri="{FF2B5EF4-FFF2-40B4-BE49-F238E27FC236}">
                  <a16:creationId xmlns:a16="http://schemas.microsoft.com/office/drawing/2014/main" id="{AD86DFCD-1B75-48AC-A145-13F02F95D780}"/>
                </a:ext>
              </a:extLst>
            </p:cNvPr>
            <p:cNvSpPr/>
            <p:nvPr/>
          </p:nvSpPr>
          <p:spPr>
            <a:xfrm>
              <a:off x="931983" y="2547612"/>
              <a:ext cx="353001" cy="3530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8" name="TextBox 27">
              <a:extLst>
                <a:ext uri="{FF2B5EF4-FFF2-40B4-BE49-F238E27FC236}">
                  <a16:creationId xmlns:a16="http://schemas.microsoft.com/office/drawing/2014/main" id="{70779D73-AA50-4A6F-BF5F-4FF8182A9B7B}"/>
                </a:ext>
              </a:extLst>
            </p:cNvPr>
            <p:cNvSpPr txBox="1"/>
            <p:nvPr/>
          </p:nvSpPr>
          <p:spPr>
            <a:xfrm>
              <a:off x="1473947" y="2081020"/>
              <a:ext cx="3200400" cy="1294200"/>
            </a:xfrm>
            <a:prstGeom prst="rect">
              <a:avLst/>
            </a:prstGeom>
            <a:noFill/>
          </p:spPr>
          <p:txBody>
            <a:bodyPr wrap="square" rtlCol="0">
              <a:spAutoFit/>
            </a:bodyPr>
            <a:lstStyle/>
            <a:p>
              <a:pPr algn="just">
                <a:lnSpc>
                  <a:spcPct val="150000"/>
                </a:lnSpc>
              </a:pPr>
              <a:r>
                <a:rPr lang="en-US" dirty="0">
                  <a:latin typeface="Tw Cen MT (Body)thic"/>
                </a:rPr>
                <a:t>Overall, Team Nicholas Cunningham is the best performing team by revenue.</a:t>
              </a:r>
            </a:p>
          </p:txBody>
        </p:sp>
      </p:grpSp>
    </p:spTree>
    <p:extLst>
      <p:ext uri="{BB962C8B-B14F-4D97-AF65-F5344CB8AC3E}">
        <p14:creationId xmlns:p14="http://schemas.microsoft.com/office/powerpoint/2010/main" val="23551450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circle(in)">
                                      <p:cBhvr>
                                        <p:cTn id="25" dur="2000"/>
                                        <p:tgtEl>
                                          <p:spTgt spid="20"/>
                                        </p:tgtEl>
                                      </p:cBhvr>
                                    </p:animEffect>
                                  </p:childTnLst>
                                </p:cTn>
                              </p:par>
                              <p:par>
                                <p:cTn id="26" presetID="6" presetClass="entr" presetSubtype="16"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circle(in)">
                                      <p:cBhvr>
                                        <p:cTn id="28" dur="2000"/>
                                        <p:tgtEl>
                                          <p:spTgt spid="23"/>
                                        </p:tgtEl>
                                      </p:cBhvr>
                                    </p:animEffect>
                                  </p:childTnLst>
                                </p:cTn>
                              </p:par>
                              <p:par>
                                <p:cTn id="29" presetID="6" presetClass="entr" presetSubtype="16"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circle(in)">
                                      <p:cBhvr>
                                        <p:cTn id="31"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agon 20">
            <a:extLst>
              <a:ext uri="{FF2B5EF4-FFF2-40B4-BE49-F238E27FC236}">
                <a16:creationId xmlns:a16="http://schemas.microsoft.com/office/drawing/2014/main" id="{79E940D5-945E-418E-8B71-DA65B151B957}"/>
              </a:ext>
            </a:extLst>
          </p:cNvPr>
          <p:cNvSpPr/>
          <p:nvPr/>
        </p:nvSpPr>
        <p:spPr>
          <a:xfrm>
            <a:off x="-190564" y="5189300"/>
            <a:ext cx="4476814" cy="1718118"/>
          </a:xfrm>
          <a:prstGeom prst="hexagon">
            <a:avLst>
              <a:gd name="adj" fmla="val 25948"/>
              <a:gd name="vf" fmla="val 115470"/>
            </a:avLst>
          </a:prstGeom>
          <a:solidFill>
            <a:srgbClr val="274FA4"/>
          </a:solidFill>
          <a:ln w="5715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chemeClr val="bg1"/>
                </a:solidFill>
              </a:rPr>
              <a:t>% 5 PRODUCT BY REVENUE</a:t>
            </a:r>
          </a:p>
        </p:txBody>
      </p:sp>
      <p:sp>
        <p:nvSpPr>
          <p:cNvPr id="22" name="Teardrop 21">
            <a:extLst>
              <a:ext uri="{FF2B5EF4-FFF2-40B4-BE49-F238E27FC236}">
                <a16:creationId xmlns:a16="http://schemas.microsoft.com/office/drawing/2014/main" id="{EF6EAA53-1756-4EE3-8AF2-07AB4D2CC64B}"/>
              </a:ext>
            </a:extLst>
          </p:cNvPr>
          <p:cNvSpPr/>
          <p:nvPr/>
        </p:nvSpPr>
        <p:spPr>
          <a:xfrm rot="5400000">
            <a:off x="-385896" y="4668777"/>
            <a:ext cx="771791" cy="771791"/>
          </a:xfrm>
          <a:prstGeom prst="teardrop">
            <a:avLst/>
          </a:prstGeom>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ardrop 22">
            <a:extLst>
              <a:ext uri="{FF2B5EF4-FFF2-40B4-BE49-F238E27FC236}">
                <a16:creationId xmlns:a16="http://schemas.microsoft.com/office/drawing/2014/main" id="{9F476DAF-77A4-47C8-89C7-B44903820636}"/>
              </a:ext>
            </a:extLst>
          </p:cNvPr>
          <p:cNvSpPr/>
          <p:nvPr/>
        </p:nvSpPr>
        <p:spPr>
          <a:xfrm rot="16200000">
            <a:off x="3995604" y="6048359"/>
            <a:ext cx="771791" cy="771791"/>
          </a:xfrm>
          <a:prstGeom prst="teardrop">
            <a:avLst/>
          </a:prstGeom>
          <a:solidFill>
            <a:schemeClr val="bg1"/>
          </a:solidFill>
          <a:ln>
            <a:solidFill>
              <a:srgbClr val="274FA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E0EF6B9E-E18F-43DC-931F-63B020030074}"/>
              </a:ext>
            </a:extLst>
          </p:cNvPr>
          <p:cNvGrpSpPr/>
          <p:nvPr/>
        </p:nvGrpSpPr>
        <p:grpSpPr>
          <a:xfrm>
            <a:off x="1346824" y="924439"/>
            <a:ext cx="3559005" cy="1709699"/>
            <a:chOff x="931983" y="2081020"/>
            <a:chExt cx="3742364" cy="1709699"/>
          </a:xfrm>
        </p:grpSpPr>
        <p:sp>
          <p:nvSpPr>
            <p:cNvPr id="28" name="Teardrop 27">
              <a:extLst>
                <a:ext uri="{FF2B5EF4-FFF2-40B4-BE49-F238E27FC236}">
                  <a16:creationId xmlns:a16="http://schemas.microsoft.com/office/drawing/2014/main" id="{9F7FEEE4-5885-450D-8289-59621021ECC0}"/>
                </a:ext>
              </a:extLst>
            </p:cNvPr>
            <p:cNvSpPr/>
            <p:nvPr/>
          </p:nvSpPr>
          <p:spPr>
            <a:xfrm>
              <a:off x="931983" y="2547612"/>
              <a:ext cx="353001" cy="3530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82074FD2-4960-42A3-B718-4E349B82A4F3}"/>
                </a:ext>
              </a:extLst>
            </p:cNvPr>
            <p:cNvSpPr txBox="1"/>
            <p:nvPr/>
          </p:nvSpPr>
          <p:spPr>
            <a:xfrm>
              <a:off x="1473947" y="2081020"/>
              <a:ext cx="3200400" cy="1709699"/>
            </a:xfrm>
            <a:prstGeom prst="rect">
              <a:avLst/>
            </a:prstGeom>
            <a:noFill/>
          </p:spPr>
          <p:txBody>
            <a:bodyPr wrap="square" rtlCol="0">
              <a:spAutoFit/>
            </a:bodyPr>
            <a:lstStyle/>
            <a:p>
              <a:pPr algn="just">
                <a:lnSpc>
                  <a:spcPct val="150000"/>
                </a:lnSpc>
              </a:pPr>
              <a:r>
                <a:rPr lang="en-US" dirty="0">
                  <a:latin typeface="Tw Cen MT (Body)thic"/>
                </a:rPr>
                <a:t>The product category “</a:t>
              </a:r>
              <a:r>
                <a:rPr lang="en-US" dirty="0" err="1">
                  <a:latin typeface="Tw Cen MT (Body)thic"/>
                </a:rPr>
                <a:t>Decoratives</a:t>
              </a:r>
              <a:r>
                <a:rPr lang="en-US" dirty="0">
                  <a:latin typeface="Tw Cen MT (Body)thic"/>
                </a:rPr>
                <a:t>”, returned the highest percentage revenue contribution.</a:t>
              </a:r>
            </a:p>
          </p:txBody>
        </p:sp>
      </p:grpSp>
      <p:grpSp>
        <p:nvGrpSpPr>
          <p:cNvPr id="30" name="Group 29">
            <a:extLst>
              <a:ext uri="{FF2B5EF4-FFF2-40B4-BE49-F238E27FC236}">
                <a16:creationId xmlns:a16="http://schemas.microsoft.com/office/drawing/2014/main" id="{B5E0C51D-C1D6-488B-B1D6-E1790AEE5ED4}"/>
              </a:ext>
            </a:extLst>
          </p:cNvPr>
          <p:cNvGrpSpPr/>
          <p:nvPr/>
        </p:nvGrpSpPr>
        <p:grpSpPr>
          <a:xfrm>
            <a:off x="1346824" y="2828846"/>
            <a:ext cx="3559005" cy="1709699"/>
            <a:chOff x="931983" y="2081020"/>
            <a:chExt cx="3742364" cy="1709699"/>
          </a:xfrm>
        </p:grpSpPr>
        <p:sp>
          <p:nvSpPr>
            <p:cNvPr id="31" name="Teardrop 30">
              <a:extLst>
                <a:ext uri="{FF2B5EF4-FFF2-40B4-BE49-F238E27FC236}">
                  <a16:creationId xmlns:a16="http://schemas.microsoft.com/office/drawing/2014/main" id="{0FD20185-88EE-4456-963F-D4C026888C3A}"/>
                </a:ext>
              </a:extLst>
            </p:cNvPr>
            <p:cNvSpPr/>
            <p:nvPr/>
          </p:nvSpPr>
          <p:spPr>
            <a:xfrm>
              <a:off x="931983" y="2547612"/>
              <a:ext cx="353001" cy="3530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2" name="TextBox 31">
              <a:extLst>
                <a:ext uri="{FF2B5EF4-FFF2-40B4-BE49-F238E27FC236}">
                  <a16:creationId xmlns:a16="http://schemas.microsoft.com/office/drawing/2014/main" id="{07103AD2-A31F-4479-BED0-61D4EB269FB8}"/>
                </a:ext>
              </a:extLst>
            </p:cNvPr>
            <p:cNvSpPr txBox="1"/>
            <p:nvPr/>
          </p:nvSpPr>
          <p:spPr>
            <a:xfrm>
              <a:off x="1473947" y="2081020"/>
              <a:ext cx="3200400" cy="1709699"/>
            </a:xfrm>
            <a:prstGeom prst="rect">
              <a:avLst/>
            </a:prstGeom>
            <a:noFill/>
          </p:spPr>
          <p:txBody>
            <a:bodyPr wrap="square" rtlCol="0">
              <a:spAutoFit/>
            </a:bodyPr>
            <a:lstStyle/>
            <a:p>
              <a:pPr algn="just">
                <a:lnSpc>
                  <a:spcPct val="150000"/>
                </a:lnSpc>
              </a:pPr>
              <a:r>
                <a:rPr lang="en-US" dirty="0">
                  <a:latin typeface="Tw Cen MT (Body)thic"/>
                </a:rPr>
                <a:t>Categories with revenue contribution &lt; 10% include all except </a:t>
              </a:r>
              <a:r>
                <a:rPr lang="en-US" dirty="0" err="1">
                  <a:latin typeface="Tw Cen MT (Body)thic"/>
                </a:rPr>
                <a:t>Decoratives</a:t>
              </a:r>
              <a:r>
                <a:rPr lang="en-US" dirty="0">
                  <a:latin typeface="Tw Cen MT (Body)thic"/>
                </a:rPr>
                <a:t>, Furniture and </a:t>
              </a:r>
              <a:r>
                <a:rPr lang="en-US" dirty="0" err="1">
                  <a:latin typeface="Tw Cen MT (Body)thic"/>
                </a:rPr>
                <a:t>Kitchenery</a:t>
              </a:r>
              <a:r>
                <a:rPr lang="en-US" dirty="0">
                  <a:latin typeface="Tw Cen MT (Body)thic"/>
                </a:rPr>
                <a:t>.</a:t>
              </a:r>
            </a:p>
          </p:txBody>
        </p:sp>
      </p:grpSp>
      <p:graphicFrame>
        <p:nvGraphicFramePr>
          <p:cNvPr id="2" name="Object 1">
            <a:extLst>
              <a:ext uri="{FF2B5EF4-FFF2-40B4-BE49-F238E27FC236}">
                <a16:creationId xmlns:a16="http://schemas.microsoft.com/office/drawing/2014/main" id="{B0082603-9A07-4904-B3B4-6CA8EA664884}"/>
              </a:ext>
            </a:extLst>
          </p:cNvPr>
          <p:cNvGraphicFramePr>
            <a:graphicFrameLocks noChangeAspect="1"/>
          </p:cNvGraphicFramePr>
          <p:nvPr>
            <p:extLst>
              <p:ext uri="{D42A27DB-BD31-4B8C-83A1-F6EECF244321}">
                <p14:modId xmlns:p14="http://schemas.microsoft.com/office/powerpoint/2010/main" val="4230150889"/>
              </p:ext>
            </p:extLst>
          </p:nvPr>
        </p:nvGraphicFramePr>
        <p:xfrm>
          <a:off x="5268964" y="1327150"/>
          <a:ext cx="6134049" cy="4016375"/>
        </p:xfrm>
        <a:graphic>
          <a:graphicData uri="http://schemas.openxmlformats.org/presentationml/2006/ole">
            <mc:AlternateContent xmlns:mc="http://schemas.openxmlformats.org/markup-compatibility/2006">
              <mc:Choice xmlns:v="urn:schemas-microsoft-com:vml" Requires="v">
                <p:oleObj spid="_x0000_s4098" name="Worksheet" r:id="rId3" imgW="6248378" imgH="3962337" progId="Excel.Sheet.12">
                  <p:link updateAutomatic="1"/>
                </p:oleObj>
              </mc:Choice>
              <mc:Fallback>
                <p:oleObj name="Worksheet" r:id="rId3" imgW="6248378" imgH="3962337" progId="Excel.Sheet.12">
                  <p:link updateAutomatic="1"/>
                  <p:pic>
                    <p:nvPicPr>
                      <p:cNvPr id="2" name="Object 1">
                        <a:extLst>
                          <a:ext uri="{FF2B5EF4-FFF2-40B4-BE49-F238E27FC236}">
                            <a16:creationId xmlns:a16="http://schemas.microsoft.com/office/drawing/2014/main" id="{B0082603-9A07-4904-B3B4-6CA8EA664884}"/>
                          </a:ext>
                        </a:extLst>
                      </p:cNvPr>
                      <p:cNvPicPr/>
                      <p:nvPr/>
                    </p:nvPicPr>
                    <p:blipFill>
                      <a:blip r:embed="rId4"/>
                      <a:stretch>
                        <a:fillRect/>
                      </a:stretch>
                    </p:blipFill>
                    <p:spPr>
                      <a:xfrm>
                        <a:off x="5268964" y="1327150"/>
                        <a:ext cx="6134049" cy="4016375"/>
                      </a:xfrm>
                      <a:prstGeom prst="rect">
                        <a:avLst/>
                      </a:prstGeom>
                    </p:spPr>
                  </p:pic>
                </p:oleObj>
              </mc:Fallback>
            </mc:AlternateContent>
          </a:graphicData>
        </a:graphic>
      </p:graphicFrame>
    </p:spTree>
    <p:extLst>
      <p:ext uri="{BB962C8B-B14F-4D97-AF65-F5344CB8AC3E}">
        <p14:creationId xmlns:p14="http://schemas.microsoft.com/office/powerpoint/2010/main" val="35001481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circle(in)">
                                      <p:cBhvr>
                                        <p:cTn id="25" dur="2000"/>
                                        <p:tgtEl>
                                          <p:spTgt spid="27"/>
                                        </p:tgtEl>
                                      </p:cBhvr>
                                    </p:animEffect>
                                  </p:childTnLst>
                                </p:cTn>
                              </p:par>
                              <p:par>
                                <p:cTn id="26" presetID="6" presetClass="entr" presetSubtype="16"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circle(in)">
                                      <p:cBhvr>
                                        <p:cTn id="28"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exagon 14">
            <a:extLst>
              <a:ext uri="{FF2B5EF4-FFF2-40B4-BE49-F238E27FC236}">
                <a16:creationId xmlns:a16="http://schemas.microsoft.com/office/drawing/2014/main" id="{BACBD33B-27AF-480B-A77D-E4A80F546511}"/>
              </a:ext>
            </a:extLst>
          </p:cNvPr>
          <p:cNvSpPr/>
          <p:nvPr/>
        </p:nvSpPr>
        <p:spPr>
          <a:xfrm>
            <a:off x="-190564" y="5189300"/>
            <a:ext cx="4476814" cy="1718118"/>
          </a:xfrm>
          <a:prstGeom prst="hexagon">
            <a:avLst>
              <a:gd name="adj" fmla="val 25948"/>
              <a:gd name="vf" fmla="val 115470"/>
            </a:avLst>
          </a:prstGeom>
          <a:solidFill>
            <a:srgbClr val="274FA4"/>
          </a:solidFill>
          <a:ln w="5715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chemeClr val="bg1"/>
                </a:solidFill>
              </a:rPr>
              <a:t>TOP 10 SALES TEAM BY REVENUE</a:t>
            </a:r>
          </a:p>
        </p:txBody>
      </p:sp>
      <p:sp>
        <p:nvSpPr>
          <p:cNvPr id="16" name="Teardrop 15">
            <a:extLst>
              <a:ext uri="{FF2B5EF4-FFF2-40B4-BE49-F238E27FC236}">
                <a16:creationId xmlns:a16="http://schemas.microsoft.com/office/drawing/2014/main" id="{57BF0CDA-5FCB-4C8F-B9CC-C0D5B309DC20}"/>
              </a:ext>
            </a:extLst>
          </p:cNvPr>
          <p:cNvSpPr/>
          <p:nvPr/>
        </p:nvSpPr>
        <p:spPr>
          <a:xfrm rot="5400000">
            <a:off x="-385896" y="4668777"/>
            <a:ext cx="771791" cy="771791"/>
          </a:xfrm>
          <a:prstGeom prst="teardrop">
            <a:avLst/>
          </a:prstGeom>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ardrop 16">
            <a:extLst>
              <a:ext uri="{FF2B5EF4-FFF2-40B4-BE49-F238E27FC236}">
                <a16:creationId xmlns:a16="http://schemas.microsoft.com/office/drawing/2014/main" id="{6E56BCA7-D42F-4658-9BEF-DEA374C92656}"/>
              </a:ext>
            </a:extLst>
          </p:cNvPr>
          <p:cNvSpPr/>
          <p:nvPr/>
        </p:nvSpPr>
        <p:spPr>
          <a:xfrm rot="16200000">
            <a:off x="3995604" y="6048359"/>
            <a:ext cx="771791" cy="771791"/>
          </a:xfrm>
          <a:prstGeom prst="teardrop">
            <a:avLst/>
          </a:prstGeom>
          <a:solidFill>
            <a:schemeClr val="bg1"/>
          </a:solidFill>
          <a:ln>
            <a:solidFill>
              <a:srgbClr val="274FA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589F4CB-DF1F-4CCC-A811-01C5699568E2}"/>
              </a:ext>
            </a:extLst>
          </p:cNvPr>
          <p:cNvGrpSpPr/>
          <p:nvPr/>
        </p:nvGrpSpPr>
        <p:grpSpPr>
          <a:xfrm>
            <a:off x="7905752" y="1404518"/>
            <a:ext cx="3400878" cy="1294200"/>
            <a:chOff x="931983" y="2081020"/>
            <a:chExt cx="3742364" cy="1294200"/>
          </a:xfrm>
        </p:grpSpPr>
        <p:sp>
          <p:nvSpPr>
            <p:cNvPr id="21" name="Teardrop 20">
              <a:extLst>
                <a:ext uri="{FF2B5EF4-FFF2-40B4-BE49-F238E27FC236}">
                  <a16:creationId xmlns:a16="http://schemas.microsoft.com/office/drawing/2014/main" id="{A395F28C-57CF-46DE-A96B-F323765D74BC}"/>
                </a:ext>
              </a:extLst>
            </p:cNvPr>
            <p:cNvSpPr/>
            <p:nvPr/>
          </p:nvSpPr>
          <p:spPr>
            <a:xfrm>
              <a:off x="931983" y="2547612"/>
              <a:ext cx="353001" cy="3530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TextBox 21">
              <a:extLst>
                <a:ext uri="{FF2B5EF4-FFF2-40B4-BE49-F238E27FC236}">
                  <a16:creationId xmlns:a16="http://schemas.microsoft.com/office/drawing/2014/main" id="{716167F5-DB7C-481E-ACB4-B438AA8B0C93}"/>
                </a:ext>
              </a:extLst>
            </p:cNvPr>
            <p:cNvSpPr txBox="1"/>
            <p:nvPr/>
          </p:nvSpPr>
          <p:spPr>
            <a:xfrm>
              <a:off x="1473947" y="2081020"/>
              <a:ext cx="3200400" cy="1294200"/>
            </a:xfrm>
            <a:prstGeom prst="rect">
              <a:avLst/>
            </a:prstGeom>
            <a:noFill/>
          </p:spPr>
          <p:txBody>
            <a:bodyPr wrap="square" rtlCol="0">
              <a:spAutoFit/>
            </a:bodyPr>
            <a:lstStyle/>
            <a:p>
              <a:pPr algn="just">
                <a:lnSpc>
                  <a:spcPct val="150000"/>
                </a:lnSpc>
              </a:pPr>
              <a:r>
                <a:rPr lang="en-US" dirty="0">
                  <a:latin typeface="Tw Cen MT (Body)thic"/>
                </a:rPr>
                <a:t>A strong positive correlation exist between revenue, Store count and Median Income. </a:t>
              </a:r>
            </a:p>
          </p:txBody>
        </p:sp>
      </p:grpSp>
      <p:grpSp>
        <p:nvGrpSpPr>
          <p:cNvPr id="23" name="Group 22">
            <a:extLst>
              <a:ext uri="{FF2B5EF4-FFF2-40B4-BE49-F238E27FC236}">
                <a16:creationId xmlns:a16="http://schemas.microsoft.com/office/drawing/2014/main" id="{26B6AF9F-A2F1-4C61-92CE-2909161969FC}"/>
              </a:ext>
            </a:extLst>
          </p:cNvPr>
          <p:cNvGrpSpPr/>
          <p:nvPr/>
        </p:nvGrpSpPr>
        <p:grpSpPr>
          <a:xfrm>
            <a:off x="7905752" y="2680605"/>
            <a:ext cx="3400878" cy="1709699"/>
            <a:chOff x="931983" y="2081020"/>
            <a:chExt cx="3742364" cy="1709699"/>
          </a:xfrm>
        </p:grpSpPr>
        <p:sp>
          <p:nvSpPr>
            <p:cNvPr id="24" name="Teardrop 23">
              <a:extLst>
                <a:ext uri="{FF2B5EF4-FFF2-40B4-BE49-F238E27FC236}">
                  <a16:creationId xmlns:a16="http://schemas.microsoft.com/office/drawing/2014/main" id="{F2AD2A9C-2058-4F4E-99BD-228585B4EA30}"/>
                </a:ext>
              </a:extLst>
            </p:cNvPr>
            <p:cNvSpPr/>
            <p:nvPr/>
          </p:nvSpPr>
          <p:spPr>
            <a:xfrm>
              <a:off x="931983" y="2547612"/>
              <a:ext cx="353001" cy="3530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5" name="TextBox 24">
              <a:extLst>
                <a:ext uri="{FF2B5EF4-FFF2-40B4-BE49-F238E27FC236}">
                  <a16:creationId xmlns:a16="http://schemas.microsoft.com/office/drawing/2014/main" id="{DF8BC4B3-DA06-41DA-A5F9-B4C642F144D1}"/>
                </a:ext>
              </a:extLst>
            </p:cNvPr>
            <p:cNvSpPr txBox="1"/>
            <p:nvPr/>
          </p:nvSpPr>
          <p:spPr>
            <a:xfrm>
              <a:off x="1473947" y="2081020"/>
              <a:ext cx="3200400" cy="1709699"/>
            </a:xfrm>
            <a:prstGeom prst="rect">
              <a:avLst/>
            </a:prstGeom>
            <a:noFill/>
          </p:spPr>
          <p:txBody>
            <a:bodyPr wrap="square" rtlCol="0">
              <a:spAutoFit/>
            </a:bodyPr>
            <a:lstStyle/>
            <a:p>
              <a:pPr algn="just">
                <a:lnSpc>
                  <a:spcPct val="150000"/>
                </a:lnSpc>
              </a:pPr>
              <a:r>
                <a:rPr lang="en-US" dirty="0">
                  <a:latin typeface="Tw Cen MT (Body)thic"/>
                </a:rPr>
                <a:t>Population proved to be a less significant determinant factor for income generation e.g. New York.</a:t>
              </a:r>
            </a:p>
          </p:txBody>
        </p:sp>
      </p:grpSp>
      <p:grpSp>
        <p:nvGrpSpPr>
          <p:cNvPr id="26" name="Group 25">
            <a:extLst>
              <a:ext uri="{FF2B5EF4-FFF2-40B4-BE49-F238E27FC236}">
                <a16:creationId xmlns:a16="http://schemas.microsoft.com/office/drawing/2014/main" id="{67E24DD7-48BC-4ED9-83EF-ACBE8EE0955D}"/>
              </a:ext>
            </a:extLst>
          </p:cNvPr>
          <p:cNvGrpSpPr/>
          <p:nvPr/>
        </p:nvGrpSpPr>
        <p:grpSpPr>
          <a:xfrm>
            <a:off x="7905752" y="4372192"/>
            <a:ext cx="3400878" cy="1294200"/>
            <a:chOff x="931983" y="2081020"/>
            <a:chExt cx="3742364" cy="1294200"/>
          </a:xfrm>
        </p:grpSpPr>
        <p:sp>
          <p:nvSpPr>
            <p:cNvPr id="27" name="Teardrop 26">
              <a:extLst>
                <a:ext uri="{FF2B5EF4-FFF2-40B4-BE49-F238E27FC236}">
                  <a16:creationId xmlns:a16="http://schemas.microsoft.com/office/drawing/2014/main" id="{AD86DFCD-1B75-48AC-A145-13F02F95D780}"/>
                </a:ext>
              </a:extLst>
            </p:cNvPr>
            <p:cNvSpPr/>
            <p:nvPr/>
          </p:nvSpPr>
          <p:spPr>
            <a:xfrm>
              <a:off x="931983" y="2547612"/>
              <a:ext cx="353001" cy="3530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8" name="TextBox 27">
              <a:extLst>
                <a:ext uri="{FF2B5EF4-FFF2-40B4-BE49-F238E27FC236}">
                  <a16:creationId xmlns:a16="http://schemas.microsoft.com/office/drawing/2014/main" id="{70779D73-AA50-4A6F-BF5F-4FF8182A9B7B}"/>
                </a:ext>
              </a:extLst>
            </p:cNvPr>
            <p:cNvSpPr txBox="1"/>
            <p:nvPr/>
          </p:nvSpPr>
          <p:spPr>
            <a:xfrm>
              <a:off x="1473947" y="2081020"/>
              <a:ext cx="3200400" cy="1294200"/>
            </a:xfrm>
            <a:prstGeom prst="rect">
              <a:avLst/>
            </a:prstGeom>
            <a:noFill/>
          </p:spPr>
          <p:txBody>
            <a:bodyPr wrap="square" rtlCol="0">
              <a:spAutoFit/>
            </a:bodyPr>
            <a:lstStyle/>
            <a:p>
              <a:pPr algn="just">
                <a:lnSpc>
                  <a:spcPct val="150000"/>
                </a:lnSpc>
              </a:pPr>
              <a:r>
                <a:rPr lang="en-US" dirty="0">
                  <a:latin typeface="Tw Cen MT (Body)thic"/>
                </a:rPr>
                <a:t>California is the highest revenue generating state with the highest store count and Median Income.</a:t>
              </a:r>
            </a:p>
          </p:txBody>
        </p:sp>
      </p:grpSp>
      <p:pic>
        <p:nvPicPr>
          <p:cNvPr id="30" name="Picture 29">
            <a:extLst>
              <a:ext uri="{FF2B5EF4-FFF2-40B4-BE49-F238E27FC236}">
                <a16:creationId xmlns:a16="http://schemas.microsoft.com/office/drawing/2014/main" id="{4C84BD97-50FE-41D1-8F03-D2E17B95BFD9}"/>
              </a:ext>
            </a:extLst>
          </p:cNvPr>
          <p:cNvPicPr>
            <a:picLocks noChangeAspect="1" noChangeArrowheads="1"/>
            <a:extLst>
              <a:ext uri="{84589F7E-364E-4C9E-8A38-B11213B215E9}">
                <a14:cameraTool xmlns:a14="http://schemas.microsoft.com/office/drawing/2010/main" cellRange="'Top 10 States by Revenue'!$A$1:$E$12"/>
              </a:ext>
            </a:extLst>
          </p:cNvPicPr>
          <p:nvPr/>
        </p:nvPicPr>
        <p:blipFill>
          <a:blip r:embed="rId2"/>
          <a:srcRect/>
          <a:stretch>
            <a:fillRect/>
          </a:stretch>
        </p:blipFill>
        <p:spPr bwMode="auto">
          <a:xfrm>
            <a:off x="750792" y="1097280"/>
            <a:ext cx="6799809" cy="335108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976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80">
                                          <p:stCondLst>
                                            <p:cond delay="0"/>
                                          </p:stCondLst>
                                        </p:cTn>
                                        <p:tgtEl>
                                          <p:spTgt spid="30"/>
                                        </p:tgtEl>
                                      </p:cBhvr>
                                    </p:animEffect>
                                    <p:anim calcmode="lin" valueType="num">
                                      <p:cBhvr>
                                        <p:cTn id="8"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13" dur="26">
                                          <p:stCondLst>
                                            <p:cond delay="650"/>
                                          </p:stCondLst>
                                        </p:cTn>
                                        <p:tgtEl>
                                          <p:spTgt spid="30"/>
                                        </p:tgtEl>
                                      </p:cBhvr>
                                      <p:to x="100000" y="60000"/>
                                    </p:animScale>
                                    <p:animScale>
                                      <p:cBhvr>
                                        <p:cTn id="14" dur="166" decel="50000">
                                          <p:stCondLst>
                                            <p:cond delay="676"/>
                                          </p:stCondLst>
                                        </p:cTn>
                                        <p:tgtEl>
                                          <p:spTgt spid="30"/>
                                        </p:tgtEl>
                                      </p:cBhvr>
                                      <p:to x="100000" y="100000"/>
                                    </p:animScale>
                                    <p:animScale>
                                      <p:cBhvr>
                                        <p:cTn id="15" dur="26">
                                          <p:stCondLst>
                                            <p:cond delay="1312"/>
                                          </p:stCondLst>
                                        </p:cTn>
                                        <p:tgtEl>
                                          <p:spTgt spid="30"/>
                                        </p:tgtEl>
                                      </p:cBhvr>
                                      <p:to x="100000" y="80000"/>
                                    </p:animScale>
                                    <p:animScale>
                                      <p:cBhvr>
                                        <p:cTn id="16" dur="166" decel="50000">
                                          <p:stCondLst>
                                            <p:cond delay="1338"/>
                                          </p:stCondLst>
                                        </p:cTn>
                                        <p:tgtEl>
                                          <p:spTgt spid="30"/>
                                        </p:tgtEl>
                                      </p:cBhvr>
                                      <p:to x="100000" y="100000"/>
                                    </p:animScale>
                                    <p:animScale>
                                      <p:cBhvr>
                                        <p:cTn id="17" dur="26">
                                          <p:stCondLst>
                                            <p:cond delay="1642"/>
                                          </p:stCondLst>
                                        </p:cTn>
                                        <p:tgtEl>
                                          <p:spTgt spid="30"/>
                                        </p:tgtEl>
                                      </p:cBhvr>
                                      <p:to x="100000" y="90000"/>
                                    </p:animScale>
                                    <p:animScale>
                                      <p:cBhvr>
                                        <p:cTn id="18" dur="166" decel="50000">
                                          <p:stCondLst>
                                            <p:cond delay="1668"/>
                                          </p:stCondLst>
                                        </p:cTn>
                                        <p:tgtEl>
                                          <p:spTgt spid="30"/>
                                        </p:tgtEl>
                                      </p:cBhvr>
                                      <p:to x="100000" y="100000"/>
                                    </p:animScale>
                                    <p:animScale>
                                      <p:cBhvr>
                                        <p:cTn id="19" dur="26">
                                          <p:stCondLst>
                                            <p:cond delay="1808"/>
                                          </p:stCondLst>
                                        </p:cTn>
                                        <p:tgtEl>
                                          <p:spTgt spid="30"/>
                                        </p:tgtEl>
                                      </p:cBhvr>
                                      <p:to x="100000" y="95000"/>
                                    </p:animScale>
                                    <p:animScale>
                                      <p:cBhvr>
                                        <p:cTn id="20" dur="166" decel="50000">
                                          <p:stCondLst>
                                            <p:cond delay="1834"/>
                                          </p:stCondLst>
                                        </p:cTn>
                                        <p:tgtEl>
                                          <p:spTgt spid="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heel(1)">
                                      <p:cBhvr>
                                        <p:cTn id="25" dur="2000"/>
                                        <p:tgtEl>
                                          <p:spTgt spid="20"/>
                                        </p:tgtEl>
                                      </p:cBhvr>
                                    </p:animEffect>
                                  </p:childTnLst>
                                </p:cTn>
                              </p:par>
                              <p:par>
                                <p:cTn id="26" presetID="21" presetClass="entr" presetSubtype="1"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heel(1)">
                                      <p:cBhvr>
                                        <p:cTn id="28" dur="2000"/>
                                        <p:tgtEl>
                                          <p:spTgt spid="23"/>
                                        </p:tgtEl>
                                      </p:cBhvr>
                                    </p:animEffect>
                                  </p:childTnLst>
                                </p:cTn>
                              </p:par>
                              <p:par>
                                <p:cTn id="29" presetID="21" presetClass="entr" presetSubtype="1"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heel(1)">
                                      <p:cBhvr>
                                        <p:cTn id="31"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ardrop 11">
            <a:extLst>
              <a:ext uri="{FF2B5EF4-FFF2-40B4-BE49-F238E27FC236}">
                <a16:creationId xmlns:a16="http://schemas.microsoft.com/office/drawing/2014/main" id="{E6F6E89E-B442-4459-8C93-4D5FEE33FA4D}"/>
              </a:ext>
            </a:extLst>
          </p:cNvPr>
          <p:cNvSpPr/>
          <p:nvPr/>
        </p:nvSpPr>
        <p:spPr>
          <a:xfrm rot="19063579">
            <a:off x="3407673" y="501808"/>
            <a:ext cx="771791" cy="771791"/>
          </a:xfrm>
          <a:prstGeom prst="teardrop">
            <a:avLst/>
          </a:prstGeom>
          <a:solidFill>
            <a:schemeClr val="bg1"/>
          </a:solidFill>
          <a:ln>
            <a:solidFill>
              <a:srgbClr val="274FA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ardrop 12">
            <a:extLst>
              <a:ext uri="{FF2B5EF4-FFF2-40B4-BE49-F238E27FC236}">
                <a16:creationId xmlns:a16="http://schemas.microsoft.com/office/drawing/2014/main" id="{A72C5528-DA94-4C65-9548-907EC331B908}"/>
              </a:ext>
            </a:extLst>
          </p:cNvPr>
          <p:cNvSpPr/>
          <p:nvPr/>
        </p:nvSpPr>
        <p:spPr>
          <a:xfrm rot="19063579">
            <a:off x="3026732" y="501808"/>
            <a:ext cx="771791" cy="771791"/>
          </a:xfrm>
          <a:prstGeom prst="teardrop">
            <a:avLst/>
          </a:prstGeom>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ardrop 18">
            <a:extLst>
              <a:ext uri="{FF2B5EF4-FFF2-40B4-BE49-F238E27FC236}">
                <a16:creationId xmlns:a16="http://schemas.microsoft.com/office/drawing/2014/main" id="{8D6D8599-DF0A-4EBD-AAC9-94C794F7B32E}"/>
              </a:ext>
            </a:extLst>
          </p:cNvPr>
          <p:cNvSpPr/>
          <p:nvPr/>
        </p:nvSpPr>
        <p:spPr>
          <a:xfrm>
            <a:off x="9691374" y="-487117"/>
            <a:ext cx="2843526" cy="2411758"/>
          </a:xfrm>
          <a:prstGeom prst="teardrop">
            <a:avLst/>
          </a:prstGeom>
          <a:blipFill dpi="0" rotWithShape="1">
            <a:blip r:embed="rId2">
              <a:extLst>
                <a:ext uri="{28A0092B-C50C-407E-A947-70E740481C1C}">
                  <a14:useLocalDpi xmlns:a14="http://schemas.microsoft.com/office/drawing/2010/main" val="0"/>
                </a:ext>
              </a:extLst>
            </a:blip>
            <a:srcRect/>
            <a:stretch>
              <a:fillRect/>
            </a:stretch>
          </a:blipFill>
          <a:ln>
            <a:solidFill>
              <a:srgbClr val="274FA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274FA4"/>
              </a:solidFill>
            </a:endParaRPr>
          </a:p>
        </p:txBody>
      </p:sp>
      <p:sp>
        <p:nvSpPr>
          <p:cNvPr id="3" name="TextBox 2">
            <a:extLst>
              <a:ext uri="{FF2B5EF4-FFF2-40B4-BE49-F238E27FC236}">
                <a16:creationId xmlns:a16="http://schemas.microsoft.com/office/drawing/2014/main" id="{193FC618-1F18-4046-98FE-0441A758269B}"/>
              </a:ext>
            </a:extLst>
          </p:cNvPr>
          <p:cNvSpPr txBox="1"/>
          <p:nvPr/>
        </p:nvSpPr>
        <p:spPr>
          <a:xfrm>
            <a:off x="4929635" y="518284"/>
            <a:ext cx="2332731" cy="523220"/>
          </a:xfrm>
          <a:prstGeom prst="rect">
            <a:avLst/>
          </a:prstGeom>
          <a:noFill/>
        </p:spPr>
        <p:txBody>
          <a:bodyPr wrap="square" rtlCol="0">
            <a:spAutoFit/>
          </a:bodyPr>
          <a:lstStyle/>
          <a:p>
            <a:r>
              <a:rPr lang="en-US" sz="2800" dirty="0">
                <a:solidFill>
                  <a:srgbClr val="274FA4"/>
                </a:solidFill>
              </a:rPr>
              <a:t>CONCLUSION</a:t>
            </a:r>
          </a:p>
        </p:txBody>
      </p:sp>
      <p:sp>
        <p:nvSpPr>
          <p:cNvPr id="17" name="Teardrop 16">
            <a:extLst>
              <a:ext uri="{FF2B5EF4-FFF2-40B4-BE49-F238E27FC236}">
                <a16:creationId xmlns:a16="http://schemas.microsoft.com/office/drawing/2014/main" id="{C194339A-C690-4637-BB7B-FDC65CCA6DE3}"/>
              </a:ext>
            </a:extLst>
          </p:cNvPr>
          <p:cNvSpPr/>
          <p:nvPr/>
        </p:nvSpPr>
        <p:spPr>
          <a:xfrm rot="19063579">
            <a:off x="8391356" y="501809"/>
            <a:ext cx="771791" cy="771791"/>
          </a:xfrm>
          <a:prstGeom prst="teardrop">
            <a:avLst/>
          </a:prstGeom>
          <a:solidFill>
            <a:schemeClr val="bg1"/>
          </a:solidFill>
          <a:ln>
            <a:solidFill>
              <a:srgbClr val="274FA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ardrop 17">
            <a:extLst>
              <a:ext uri="{FF2B5EF4-FFF2-40B4-BE49-F238E27FC236}">
                <a16:creationId xmlns:a16="http://schemas.microsoft.com/office/drawing/2014/main" id="{33B4349B-0AD7-42DE-A3D6-9108E2BD878E}"/>
              </a:ext>
            </a:extLst>
          </p:cNvPr>
          <p:cNvSpPr/>
          <p:nvPr/>
        </p:nvSpPr>
        <p:spPr>
          <a:xfrm rot="19063579">
            <a:off x="8010415" y="501809"/>
            <a:ext cx="771791" cy="771791"/>
          </a:xfrm>
          <a:prstGeom prst="teardrop">
            <a:avLst/>
          </a:prstGeom>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ardrop 19">
            <a:extLst>
              <a:ext uri="{FF2B5EF4-FFF2-40B4-BE49-F238E27FC236}">
                <a16:creationId xmlns:a16="http://schemas.microsoft.com/office/drawing/2014/main" id="{66A8F846-0B95-4F5E-B110-6545ECDC0ABF}"/>
              </a:ext>
            </a:extLst>
          </p:cNvPr>
          <p:cNvSpPr/>
          <p:nvPr/>
        </p:nvSpPr>
        <p:spPr>
          <a:xfrm rot="16200000">
            <a:off x="-558152" y="1924641"/>
            <a:ext cx="4896842" cy="4896842"/>
          </a:xfrm>
          <a:prstGeom prst="teardrop">
            <a:avLst/>
          </a:prstGeom>
          <a:blipFill>
            <a:blip r:embed="rId3"/>
            <a:stretch>
              <a:fillRect/>
            </a:stretch>
          </a:blipFill>
          <a:ln>
            <a:solidFill>
              <a:srgbClr val="274FA4"/>
            </a:solid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F1D63D31-B4A8-44FA-9E31-21EB422741D6}"/>
              </a:ext>
            </a:extLst>
          </p:cNvPr>
          <p:cNvGrpSpPr/>
          <p:nvPr/>
        </p:nvGrpSpPr>
        <p:grpSpPr>
          <a:xfrm>
            <a:off x="5082655" y="2138405"/>
            <a:ext cx="6060253" cy="1294200"/>
            <a:chOff x="931983" y="2306103"/>
            <a:chExt cx="6549579" cy="1294200"/>
          </a:xfrm>
        </p:grpSpPr>
        <p:sp>
          <p:nvSpPr>
            <p:cNvPr id="22" name="Teardrop 21">
              <a:extLst>
                <a:ext uri="{FF2B5EF4-FFF2-40B4-BE49-F238E27FC236}">
                  <a16:creationId xmlns:a16="http://schemas.microsoft.com/office/drawing/2014/main" id="{C8AA17B7-5E7C-4578-A7E8-D0CA22C47BF5}"/>
                </a:ext>
              </a:extLst>
            </p:cNvPr>
            <p:cNvSpPr/>
            <p:nvPr/>
          </p:nvSpPr>
          <p:spPr>
            <a:xfrm>
              <a:off x="931983" y="2547612"/>
              <a:ext cx="353001" cy="3530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3" name="TextBox 22">
              <a:extLst>
                <a:ext uri="{FF2B5EF4-FFF2-40B4-BE49-F238E27FC236}">
                  <a16:creationId xmlns:a16="http://schemas.microsoft.com/office/drawing/2014/main" id="{F78C3F93-5806-47CA-AD07-B11F40FB647A}"/>
                </a:ext>
              </a:extLst>
            </p:cNvPr>
            <p:cNvSpPr txBox="1"/>
            <p:nvPr/>
          </p:nvSpPr>
          <p:spPr>
            <a:xfrm>
              <a:off x="1473947" y="2306103"/>
              <a:ext cx="6007615" cy="1294200"/>
            </a:xfrm>
            <a:prstGeom prst="rect">
              <a:avLst/>
            </a:prstGeom>
            <a:noFill/>
          </p:spPr>
          <p:txBody>
            <a:bodyPr wrap="square" rtlCol="0">
              <a:spAutoFit/>
            </a:bodyPr>
            <a:lstStyle/>
            <a:p>
              <a:pPr algn="just">
                <a:lnSpc>
                  <a:spcPct val="150000"/>
                </a:lnSpc>
              </a:pPr>
              <a:r>
                <a:rPr lang="en-US" dirty="0">
                  <a:latin typeface="Tw Cen MT (Body)"/>
                </a:rPr>
                <a:t>From our analysis, we project a increasingly upward trend for our revenue on a month basis. Indicating both increase and decrease in revenue for the remaining months in 2024. </a:t>
              </a:r>
            </a:p>
          </p:txBody>
        </p:sp>
      </p:grpSp>
      <p:grpSp>
        <p:nvGrpSpPr>
          <p:cNvPr id="24" name="Group 23">
            <a:extLst>
              <a:ext uri="{FF2B5EF4-FFF2-40B4-BE49-F238E27FC236}">
                <a16:creationId xmlns:a16="http://schemas.microsoft.com/office/drawing/2014/main" id="{9234492A-4A07-44FA-8154-5B35D2CDF1A7}"/>
              </a:ext>
            </a:extLst>
          </p:cNvPr>
          <p:cNvGrpSpPr/>
          <p:nvPr/>
        </p:nvGrpSpPr>
        <p:grpSpPr>
          <a:xfrm>
            <a:off x="5082655" y="3525781"/>
            <a:ext cx="5974551" cy="878702"/>
            <a:chOff x="931983" y="2113946"/>
            <a:chExt cx="6456957" cy="878702"/>
          </a:xfrm>
        </p:grpSpPr>
        <p:sp>
          <p:nvSpPr>
            <p:cNvPr id="25" name="Teardrop 24">
              <a:extLst>
                <a:ext uri="{FF2B5EF4-FFF2-40B4-BE49-F238E27FC236}">
                  <a16:creationId xmlns:a16="http://schemas.microsoft.com/office/drawing/2014/main" id="{16461DD8-B538-45D7-8D40-C79C84C4B243}"/>
                </a:ext>
              </a:extLst>
            </p:cNvPr>
            <p:cNvSpPr/>
            <p:nvPr/>
          </p:nvSpPr>
          <p:spPr>
            <a:xfrm>
              <a:off x="931983" y="2547612"/>
              <a:ext cx="353001" cy="3530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6" name="TextBox 25">
              <a:extLst>
                <a:ext uri="{FF2B5EF4-FFF2-40B4-BE49-F238E27FC236}">
                  <a16:creationId xmlns:a16="http://schemas.microsoft.com/office/drawing/2014/main" id="{EBF1BEFE-B5FF-456C-B641-551BFADD0DDD}"/>
                </a:ext>
              </a:extLst>
            </p:cNvPr>
            <p:cNvSpPr txBox="1"/>
            <p:nvPr/>
          </p:nvSpPr>
          <p:spPr>
            <a:xfrm>
              <a:off x="1473947" y="2113946"/>
              <a:ext cx="5914993" cy="878702"/>
            </a:xfrm>
            <a:prstGeom prst="rect">
              <a:avLst/>
            </a:prstGeom>
            <a:noFill/>
          </p:spPr>
          <p:txBody>
            <a:bodyPr wrap="square" rtlCol="0">
              <a:spAutoFit/>
            </a:bodyPr>
            <a:lstStyle/>
            <a:p>
              <a:pPr algn="just">
                <a:lnSpc>
                  <a:spcPct val="150000"/>
                </a:lnSpc>
              </a:pPr>
              <a:r>
                <a:rPr lang="en-US" dirty="0">
                  <a:latin typeface="Tw Cen MT (Body)"/>
                </a:rPr>
                <a:t>The result obtained provided valuable insights into the product performance and revenue at DTLM. </a:t>
              </a:r>
            </a:p>
          </p:txBody>
        </p:sp>
      </p:grpSp>
      <p:grpSp>
        <p:nvGrpSpPr>
          <p:cNvPr id="27" name="Group 26">
            <a:extLst>
              <a:ext uri="{FF2B5EF4-FFF2-40B4-BE49-F238E27FC236}">
                <a16:creationId xmlns:a16="http://schemas.microsoft.com/office/drawing/2014/main" id="{AD7DB1AC-D350-4249-97AC-3B465D15E9CE}"/>
              </a:ext>
            </a:extLst>
          </p:cNvPr>
          <p:cNvGrpSpPr/>
          <p:nvPr/>
        </p:nvGrpSpPr>
        <p:grpSpPr>
          <a:xfrm>
            <a:off x="5082655" y="4497660"/>
            <a:ext cx="5974551" cy="1709699"/>
            <a:chOff x="931983" y="2113946"/>
            <a:chExt cx="6456957" cy="1709699"/>
          </a:xfrm>
        </p:grpSpPr>
        <p:sp>
          <p:nvSpPr>
            <p:cNvPr id="28" name="Teardrop 27">
              <a:extLst>
                <a:ext uri="{FF2B5EF4-FFF2-40B4-BE49-F238E27FC236}">
                  <a16:creationId xmlns:a16="http://schemas.microsoft.com/office/drawing/2014/main" id="{D842AF0B-49C5-45FF-99BF-0F2B095E4606}"/>
                </a:ext>
              </a:extLst>
            </p:cNvPr>
            <p:cNvSpPr/>
            <p:nvPr/>
          </p:nvSpPr>
          <p:spPr>
            <a:xfrm>
              <a:off x="931983" y="2547612"/>
              <a:ext cx="353001" cy="3530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4126B023-1AE7-4BF3-8575-E64056BDB52E}"/>
                </a:ext>
              </a:extLst>
            </p:cNvPr>
            <p:cNvSpPr txBox="1"/>
            <p:nvPr/>
          </p:nvSpPr>
          <p:spPr>
            <a:xfrm>
              <a:off x="1473947" y="2113946"/>
              <a:ext cx="5914993" cy="1709699"/>
            </a:xfrm>
            <a:prstGeom prst="rect">
              <a:avLst/>
            </a:prstGeom>
            <a:noFill/>
          </p:spPr>
          <p:txBody>
            <a:bodyPr wrap="square" rtlCol="0">
              <a:spAutoFit/>
            </a:bodyPr>
            <a:lstStyle/>
            <a:p>
              <a:pPr algn="just">
                <a:lnSpc>
                  <a:spcPct val="150000"/>
                </a:lnSpc>
              </a:pPr>
              <a:r>
                <a:rPr lang="en-US" dirty="0">
                  <a:latin typeface="Tw Cen MT (Body)"/>
                </a:rPr>
                <a:t>Therefore, it is important that strategic steps be taken to employ this actionable insights to make informed decision with the adoption of KPI to measure progress most especially for low performing products and teams.</a:t>
              </a:r>
            </a:p>
          </p:txBody>
        </p:sp>
      </p:grpSp>
    </p:spTree>
    <p:extLst>
      <p:ext uri="{BB962C8B-B14F-4D97-AF65-F5344CB8AC3E}">
        <p14:creationId xmlns:p14="http://schemas.microsoft.com/office/powerpoint/2010/main" val="11553728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2000"/>
                                        <p:tgtEl>
                                          <p:spTgt spid="21"/>
                                        </p:tgtEl>
                                      </p:cBhvr>
                                    </p:animEffect>
                                  </p:childTnLst>
                                </p:cTn>
                              </p:par>
                              <p:par>
                                <p:cTn id="8" presetID="6" presetClass="entr" presetSubtype="16"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circle(in)">
                                      <p:cBhvr>
                                        <p:cTn id="10" dur="2000"/>
                                        <p:tgtEl>
                                          <p:spTgt spid="24"/>
                                        </p:tgtEl>
                                      </p:cBhvr>
                                    </p:animEffect>
                                  </p:childTnLst>
                                </p:cTn>
                              </p:par>
                              <p:par>
                                <p:cTn id="11" presetID="6" presetClass="entr" presetSubtype="16"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circle(in)">
                                      <p:cBhvr>
                                        <p:cTn id="13"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 dockstate="right" visibility="0" width="350" row="4">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EA8243DB-D2E1-48B3-B754-C2E04C5F4FA9}">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7110C6FD-1959-4AD1-9852-BAA5232D0E01}">
  <we:reference id="wa200006805" version="1.0.0.0" store="en-US" storeType="OMEX"/>
  <we:alternateReferences>
    <we:reference id="wa200006805" version="1.0.0.0" store="WA20000680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TM04033925[[fn=Droplet]]</Template>
  <TotalTime>951</TotalTime>
  <Words>600</Words>
  <Application>Microsoft Office PowerPoint</Application>
  <PresentationFormat>Widescreen</PresentationFormat>
  <Paragraphs>55</Paragraphs>
  <Slides>11</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Links</vt:lpstr>
      </vt:variant>
      <vt:variant>
        <vt:i4>4</vt:i4>
      </vt:variant>
      <vt:variant>
        <vt:lpstr>Slide Titles</vt:lpstr>
      </vt:variant>
      <vt:variant>
        <vt:i4>11</vt:i4>
      </vt:variant>
    </vt:vector>
  </HeadingPairs>
  <TitlesOfParts>
    <vt:vector size="21" baseType="lpstr">
      <vt:lpstr>Arial</vt:lpstr>
      <vt:lpstr>Century Gothic</vt:lpstr>
      <vt:lpstr>Tw Cen MT</vt:lpstr>
      <vt:lpstr>Tw Cen MT (Body)</vt:lpstr>
      <vt:lpstr>Tw Cen MT (Body)thic</vt:lpstr>
      <vt:lpstr>Droplet</vt:lpstr>
      <vt:lpstr>file:///C:\Users\Israel%20Oluwagbemi\Desktop\DLTM%20RETAILWORKBOOK%201.xlsx!Dashboard!%5bDLTM%20RETAILWORKBOOK%201.xlsx%5dDashboard%20Chart%2011</vt:lpstr>
      <vt:lpstr>file:///C:\Users\Israel%20Oluwagbemi\Desktop\DLTM%20RETAILWORKBOOK%201.xlsx!Dashboard!%5bDLTM%20RETAILWORKBOOK%201.xlsx%5dDashboard%20Chart%202</vt:lpstr>
      <vt:lpstr>file:///C:\Users\Israel%20Oluwagbemi\Desktop\DLTM%20RETAILWORKBOOK%201.xlsx!Dashboard!%5bDLTM%20RETAILWORKBOOK%201.xlsx%5dDashboard%20Chart%204</vt:lpstr>
      <vt:lpstr>file:///C:\Users\Israel%20Oluwagbemi\Desktop\DLTM%20RETAILWORKBOOK%201.xlsx!Dashboard!%5bDLTM%20RETAILWORKBOOK%201.xlsx%5dDashboard%20Chart%203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Oluwaseyi Folorunso</dc:creator>
  <cp:lastModifiedBy>Oluwaseyi Folorunso</cp:lastModifiedBy>
  <cp:revision>54</cp:revision>
  <dcterms:created xsi:type="dcterms:W3CDTF">2024-06-27T12:22:20Z</dcterms:created>
  <dcterms:modified xsi:type="dcterms:W3CDTF">2024-06-28T09:16:32Z</dcterms:modified>
</cp:coreProperties>
</file>